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9" r:id="rId3"/>
    <p:sldId id="266" r:id="rId4"/>
    <p:sldId id="265" r:id="rId5"/>
    <p:sldId id="272" r:id="rId6"/>
    <p:sldId id="284" r:id="rId7"/>
    <p:sldId id="260" r:id="rId8"/>
    <p:sldId id="285" r:id="rId9"/>
    <p:sldId id="258" r:id="rId10"/>
    <p:sldId id="261" r:id="rId11"/>
    <p:sldId id="292" r:id="rId12"/>
    <p:sldId id="297" r:id="rId13"/>
    <p:sldId id="294" r:id="rId14"/>
    <p:sldId id="295" r:id="rId15"/>
    <p:sldId id="296" r:id="rId16"/>
    <p:sldId id="268" r:id="rId17"/>
    <p:sldId id="298" r:id="rId18"/>
    <p:sldId id="286" r:id="rId19"/>
    <p:sldId id="269" r:id="rId20"/>
    <p:sldId id="270" r:id="rId21"/>
    <p:sldId id="275" r:id="rId22"/>
    <p:sldId id="287" r:id="rId23"/>
    <p:sldId id="288" r:id="rId24"/>
    <p:sldId id="276" r:id="rId25"/>
    <p:sldId id="289" r:id="rId26"/>
    <p:sldId id="282"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298" autoAdjust="0"/>
    <p:restoredTop sz="72536" autoAdjust="0"/>
  </p:normalViewPr>
  <p:slideViewPr>
    <p:cSldViewPr snapToGrid="0" snapToObjects="1">
      <p:cViewPr varScale="1">
        <p:scale>
          <a:sx n="94" d="100"/>
          <a:sy n="94" d="100"/>
        </p:scale>
        <p:origin x="-1280"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65AF06-A316-4A4B-A33D-0D8A0D340EB8}" type="datetimeFigureOut">
              <a:rPr lang="en-US" smtClean="0"/>
              <a:t>6/8/17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280FD5-D230-A648-B355-EEB22314AB8A}" type="slidenum">
              <a:rPr lang="en-US" smtClean="0"/>
              <a:t>‹#›</a:t>
            </a:fld>
            <a:endParaRPr lang="en-US"/>
          </a:p>
        </p:txBody>
      </p:sp>
    </p:spTree>
    <p:extLst>
      <p:ext uri="{BB962C8B-B14F-4D97-AF65-F5344CB8AC3E}">
        <p14:creationId xmlns:p14="http://schemas.microsoft.com/office/powerpoint/2010/main" val="42597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Roman </a:t>
            </a:r>
            <a:r>
              <a:rPr lang="en-US" dirty="0" err="1" smtClean="0"/>
              <a:t>Biek</a:t>
            </a:r>
            <a:endParaRPr lang="en-US" dirty="0" smtClean="0"/>
          </a:p>
          <a:p>
            <a:r>
              <a:rPr lang="en-US" dirty="0" err="1" smtClean="0"/>
              <a:t>Yersina</a:t>
            </a:r>
            <a:r>
              <a:rPr lang="en-US" dirty="0" smtClean="0"/>
              <a:t> refs</a:t>
            </a:r>
          </a:p>
          <a:p>
            <a:r>
              <a:rPr lang="en-US" smtClean="0"/>
              <a:t>Chlamydia</a:t>
            </a:r>
            <a:r>
              <a:rPr lang="en-US" baseline="0" smtClean="0"/>
              <a:t> refs</a:t>
            </a:r>
            <a:endParaRPr lang="en-US" dirty="0"/>
          </a:p>
        </p:txBody>
      </p:sp>
      <p:sp>
        <p:nvSpPr>
          <p:cNvPr id="4" name="Slide Number Placeholder 3"/>
          <p:cNvSpPr>
            <a:spLocks noGrp="1"/>
          </p:cNvSpPr>
          <p:nvPr>
            <p:ph type="sldNum" sz="quarter" idx="10"/>
          </p:nvPr>
        </p:nvSpPr>
        <p:spPr/>
        <p:txBody>
          <a:bodyPr/>
          <a:lstStyle/>
          <a:p>
            <a:fld id="{40280FD5-D230-A648-B355-EEB22314AB8A}" type="slidenum">
              <a:rPr lang="en-US" smtClean="0"/>
              <a:t>1</a:t>
            </a:fld>
            <a:endParaRPr lang="en-US"/>
          </a:p>
        </p:txBody>
      </p:sp>
    </p:spTree>
    <p:extLst>
      <p:ext uri="{BB962C8B-B14F-4D97-AF65-F5344CB8AC3E}">
        <p14:creationId xmlns:p14="http://schemas.microsoft.com/office/powerpoint/2010/main" val="386579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280FD5-D230-A648-B355-EEB22314AB8A}" type="slidenum">
              <a:rPr lang="en-US" smtClean="0"/>
              <a:t>15</a:t>
            </a:fld>
            <a:endParaRPr lang="en-US"/>
          </a:p>
        </p:txBody>
      </p:sp>
    </p:spTree>
    <p:extLst>
      <p:ext uri="{BB962C8B-B14F-4D97-AF65-F5344CB8AC3E}">
        <p14:creationId xmlns:p14="http://schemas.microsoft.com/office/powerpoint/2010/main" val="1485689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280FD5-D230-A648-B355-EEB22314AB8A}" type="slidenum">
              <a:rPr lang="en-US" smtClean="0"/>
              <a:t>18</a:t>
            </a:fld>
            <a:endParaRPr lang="en-US"/>
          </a:p>
        </p:txBody>
      </p:sp>
    </p:spTree>
    <p:extLst>
      <p:ext uri="{BB962C8B-B14F-4D97-AF65-F5344CB8AC3E}">
        <p14:creationId xmlns:p14="http://schemas.microsoft.com/office/powerpoint/2010/main" val="2350718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i="1">
                <a:latin typeface="Calibri" charset="0"/>
                <a:ea typeface="ＭＳ Ｐゴシック" charset="0"/>
              </a:rPr>
              <a:t>Cercopithecoidea (family Cercopithecidae) speciation patterns are confounded by symplesiomorphic traits in morphology, behavior and reproduction, and are further confused by hybridization between sympatric species, subspecies and populations (summarized in [2]).  Cercopithecidae includes two subfamilies, Colobinae and Cercopithecinae, which diverged 18 MYA (node 62), but classification schemes [2]  are marked by inconsistencies between morphological [37,38] and genetic data, as well as differences among genetic data studies [4,27,39-44]. </a:t>
            </a:r>
          </a:p>
          <a:p>
            <a:pPr eaLnBrk="1" hangingPunct="1"/>
            <a:r>
              <a:rPr lang="en-US" i="1">
                <a:latin typeface="Calibri" charset="0"/>
                <a:ea typeface="ＭＳ Ｐゴシック" charset="0"/>
              </a:rPr>
              <a:t>Colobinae radiation started approximately 12 MYA (node 42) with species adapted to an arboreal, leaf-eating existence.  Asian (tribe Presbytini) and African (tribe Colobini) genera are monophyletic (nodes 53 and 61, respectively), supporting earlier genetic findings [4,40] over morphology-based taxonomy [2,45].  Whilst African genera Piliocolobus and Colobus are commonly recognized, the taxonomic schemes for the critically endangered Asian langur and leaf monkeys, all sharing digestive adaptations for an arboreal folivorous diet, have ranged from a single genus Presbytis to three distinct genera (Trachypithecus, Semnopithecus, Presbytis).  Here, the Presbytis lineage, distinguished by 3 indel events (node 56), diverged first within Asian Colobinae, followed by the odd-nosed group (Rhinopithecus, Nasalis, Pygathrix), Trachypithecus and Semnopithecus.  As odd-nosed species are not exclusively arboreal and folivorous, the results indicate either 1) morphological convergence between Presbytis with Trachypithecus and Semnopithecus, 2) adaptation for an expanded diet in the odd-nosed group, or 3) that a folivorous diet is a symplesiomorphic trait within Asian colobines. </a:t>
            </a:r>
          </a:p>
          <a:p>
            <a:pPr eaLnBrk="1" hangingPunct="1"/>
            <a:r>
              <a:rPr lang="en-US" i="1">
                <a:latin typeface="Calibri" charset="0"/>
                <a:ea typeface="ＭＳ Ｐゴシック" charset="0"/>
              </a:rPr>
              <a:t>Trachypithecus and Semnopithecus genera consist of closely related, often sympatric species (node 51), distributed in the Indian subcontinent and SE Asia, with inconsistent phylogenetic resolution among species [4,27,40,44,46]. Nonetheless, all genetic studies, including the present, place Trachypithecus vetulus (monticola) nested within the Semnopithecus clade (node 50), suggesting the need for taxonomic revision.  Further, previously ambiguous associations between Trachypithecus and Semnopithecus (nodes 43-51) are clarified.  Inter-specific genetic differences are roughly half those observed among other colobine genera (Figure 2, Figure S1, Table 3, Table S9) and may indicate that recent speciation, taxonomic over-splitting, reticulate evolution, or a combination thereof, (e. g. see [40,44,46]) are common within the Asian Colobinae radiation.</a:t>
            </a:r>
          </a:p>
          <a:p>
            <a:pPr eaLnBrk="1" hangingPunct="1"/>
            <a:r>
              <a:rPr lang="en-US" i="1">
                <a:latin typeface="Calibri" charset="0"/>
                <a:ea typeface="ＭＳ Ｐゴシック" charset="0"/>
              </a:rPr>
              <a:t>The remainder of Old World monkeys (tribes Papionini and Cercopithecini) [2] arose from a common ancestor approximately 11.5 MYA (node 41).  Considerable interest in Cercopithecinae speciation is motivated not only by primate conservation, but increased biomedical surveillance for novel zoonotic agents and comparative research of host-pathogen adaptation relevant to the study of deadly human viral pandemics such as HIV/SIV.  </a:t>
            </a:r>
          </a:p>
          <a:p>
            <a:pPr eaLnBrk="1" hangingPunct="1"/>
            <a:r>
              <a:rPr lang="en-US" i="1">
                <a:latin typeface="Calibri" charset="0"/>
                <a:ea typeface="ＭＳ Ｐゴシック" charset="0"/>
              </a:rPr>
              <a:t>Cercopithecini (guenons, patas monkey, talapoin, green monkeys) include lineages rooted by divergent monotypic genera followed by more recent speciation, characterized by transition from an arboreal to a terrestrial lifestyle.  Generally arboreal, Miopithecus and Allenopithecus are early offshoots with respect to the two Cercopithecini subclades formed approximately 7 MYA. The Cercopithecus lineage (node 34) radiated after Miopithecus and retained an arboreal lifestyle.  The second, rooted by Allenopithecus, forms a terrestrial clade of Erythrocebus patas and Chlorocebus species, with Cercopithecus l’hoesti separated the other Cercopithecus.  This paraphyly, also reported in earlier genetic studies [39,47,48] and counter to initial morphological classifications [2], suggests taxonomic revision of Cercopithecus.  Further, resolution of Allenopithecus (node 40) and Miopithecus (node 35) speciation herein suggests a single evoluiontary transition from an arboreal to a terrestrial lifestyle in E. patas, C. l’hoesti, and Chlorocebus species. </a:t>
            </a:r>
          </a:p>
          <a:p>
            <a:pPr eaLnBrk="1" hangingPunct="1"/>
            <a:r>
              <a:rPr lang="en-US" i="1">
                <a:latin typeface="Calibri" charset="0"/>
                <a:ea typeface="ＭＳ Ｐゴシック" charset="0"/>
              </a:rPr>
              <a:t>Papionini (macaques, mandrills, drills, baboons, geladas, mangabeys) is a taxonomically complex tribe [2].  One of the more familiar genera within Cercopithecoidea, Macaca (macaques) diverged 5.1 MYA and today is represented by an African lineage comprised of a single species M. sylvanus, and an Asian lineage consisting of well-defined species groups (fascicularis, sinica, mulatta, nemestrina, Sulawesi) inhabiting India and Asia, SE Asia and Sundaland [49].  With the exception of the fascicularis group, which is split in this study whereby M. arctoides [fascicularis] is more closely aligned with M. thibetana [sinica] rather than M. fascicularis as expected, our data otherwise strongly support these macaque species groups (nodes 6, 11).  Moreover, the phylogeny affirms Groves [2] proposal that Lophocebus and Theropithecus are distinct clades apart from Papio (nodes 18, 19), although the average nucleotide divergence among these three genera are generally less than between other recognized Papionin genera (Macaca, Mandrillus, Cercocebus) (Figure 2, Figure S1, Table 3, Table S9).  Lastly, sequence divergence between tribes is unequal with Cercopithecini nearly twice that of Papionini (mean branch length = 13.1, 7.43, respectively, p&lt;0.005) and there are numerous instances of discordance between the present phylogeny with previous mtDNA studies [4,5] suggesting that continued resolution of Cercopithecinae speciation and of Papionini in particular, will likely include evidence of reticulate evolution represented by ongoing and historic episodes of hybridization (e.g. see [39,48]). </a:t>
            </a:r>
          </a:p>
          <a:p>
            <a:pPr eaLnBrk="1" hangingPunct="1"/>
            <a:endParaRPr lang="en-US" i="1">
              <a:latin typeface="Calibri" charset="0"/>
              <a:ea typeface="ＭＳ Ｐゴシック" charset="0"/>
            </a:endParaRPr>
          </a:p>
          <a:p>
            <a:pPr eaLnBrk="1" hangingPunct="1">
              <a:spcBef>
                <a:spcPct val="0"/>
              </a:spcBef>
            </a:pPr>
            <a:endParaRPr lang="en-US">
              <a:latin typeface="Calibri" charset="0"/>
              <a:ea typeface="ＭＳ Ｐゴシック" charset="0"/>
            </a:endParaRP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925F54E-FF2B-964B-A7A2-BEFF285A6295}" type="slidenum">
              <a:rPr lang="en-US" sz="1200">
                <a:latin typeface="Calibri" charset="0"/>
              </a:rPr>
              <a:pPr eaLnBrk="1" hangingPunct="1"/>
              <a:t>19</a:t>
            </a:fld>
            <a:endParaRPr lang="en-US" sz="12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i="1">
              <a:latin typeface="Calibri" charset="0"/>
              <a:ea typeface="ＭＳ Ｐゴシック" charset="0"/>
            </a:endParaRPr>
          </a:p>
          <a:p>
            <a:pPr eaLnBrk="1" hangingPunct="1"/>
            <a:r>
              <a:rPr lang="en-US" i="1">
                <a:latin typeface="Calibri" charset="0"/>
                <a:ea typeface="ＭＳ Ｐゴシック" charset="0"/>
              </a:rPr>
              <a:t>Once contentiously debated, the closest human relative of chimpanzee (Pan) within subfamily Homininae (Gorilla, Pan, Homo) is now generally undisputed.  The branch forming the Homo and Pan lineage apart from Gorilla is relatively short (node 73, 27 steps MP, 0 indels) compared with that of the Pan genus (node 72, 91 steps MP, 2 indels) and suggests rapid speciation into the 3 genera occurred early in Homininae evolution. Based on 54 gene regions, Homo-Pan genetic distance range from 6.92 to 7.90 x 10-3 substitutions/site (P. paniscus and P. troglodytes, respectively), which is less than previous estimates based on large scale sequencing of specific regions such as chromosome 7 [50].  The highly endangered orangutan forms the single genus Pongo in subfamily Ponginae (nodes 75-76), the sister lineage to Homininae.  Currently restricted to the islands of Borneo and Sumatra, orangutans once inhabited all of Southeast Asia during the Pleistocene [51].  Differences in behavior, morphology, karyology, and genetic data between the two island populations [2] support the taxonomic designation as two separate species of Bornean (P. pygmaeus ) and Sumatran orangutans (P. abelii), and these designations are upheld by the data presented here. </a:t>
            </a:r>
          </a:p>
          <a:p>
            <a:pPr eaLnBrk="1" hangingPunct="1"/>
            <a:r>
              <a:rPr lang="en-US" i="1">
                <a:latin typeface="Calibri" charset="0"/>
                <a:ea typeface="ＭＳ Ｐゴシック" charset="0"/>
              </a:rPr>
              <a:t>Hylobatidae (siamang, gibbons, hoolock) are noted for exceptional rates of chromosome re-arrangement [52,53], 10-20 times faster than in most mammals [54].  Classification schemes of the 12 species range from two genera (Hylobates and Symphalangus) to four subgenera and/or genera (Hylobates, Nomascus, Symphalangus, Hoolock), defined by unique numbers of chromosomes [54,55].  The eight species included in this study form three clades that coincide with genus designation (absent is Hoolock; nodes 64-69) that diverged rapidly 8.9 MYA.  Moreover, Nomascus species appear more recent than Symphalangus and Hylobates, with node divergence dates estimated at less than 1 MY (Table 3, Table S9, Figure 2). Thus, Hylobatidae exhibits episodes of rapid divergence perhaps related to excessive genome re-organization and warrants additional investigation.</a:t>
            </a:r>
          </a:p>
          <a:p>
            <a:pPr eaLnBrk="1" hangingPunct="1"/>
            <a:endParaRPr lang="en-US" i="1">
              <a:latin typeface="Calibri" charset="0"/>
              <a:ea typeface="ＭＳ Ｐゴシック" charset="0"/>
            </a:endParaRPr>
          </a:p>
          <a:p>
            <a:pPr eaLnBrk="1" hangingPunct="1"/>
            <a:endParaRPr lang="en-US">
              <a:latin typeface="Calibri" charset="0"/>
              <a:ea typeface="ＭＳ Ｐゴシック" charset="0"/>
            </a:endParaRPr>
          </a:p>
          <a:p>
            <a:pPr eaLnBrk="1" hangingPunct="1">
              <a:spcBef>
                <a:spcPct val="0"/>
              </a:spcBef>
            </a:pPr>
            <a:endParaRPr lang="en-US">
              <a:latin typeface="Calibri" charset="0"/>
              <a:ea typeface="ＭＳ Ｐゴシック"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6468B5D-7619-7048-97B8-0CED469D4DB0}" type="slidenum">
              <a:rPr lang="en-US" sz="1200">
                <a:latin typeface="Calibri" charset="0"/>
              </a:rPr>
              <a:pPr eaLnBrk="1" hangingPunct="1"/>
              <a:t>20</a:t>
            </a:fld>
            <a:endParaRPr lang="en-US" sz="12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280FD5-D230-A648-B355-EEB22314AB8A}" type="slidenum">
              <a:rPr lang="en-US" smtClean="0"/>
              <a:t>21</a:t>
            </a:fld>
            <a:endParaRPr lang="en-US"/>
          </a:p>
        </p:txBody>
      </p:sp>
    </p:spTree>
    <p:extLst>
      <p:ext uri="{BB962C8B-B14F-4D97-AF65-F5344CB8AC3E}">
        <p14:creationId xmlns:p14="http://schemas.microsoft.com/office/powerpoint/2010/main" val="2013970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Would not use for</a:t>
            </a:r>
            <a:r>
              <a:rPr lang="en-US" baseline="0" dirty="0" smtClean="0"/>
              <a:t> phylogenic dating, but clearly not good to ignore in terms of vital role in function.</a:t>
            </a:r>
            <a:endParaRPr lang="en-US" dirty="0"/>
          </a:p>
        </p:txBody>
      </p:sp>
      <p:sp>
        <p:nvSpPr>
          <p:cNvPr id="4" name="Slide Number Placeholder 3"/>
          <p:cNvSpPr>
            <a:spLocks noGrp="1"/>
          </p:cNvSpPr>
          <p:nvPr>
            <p:ph type="sldNum" sz="quarter" idx="10"/>
          </p:nvPr>
        </p:nvSpPr>
        <p:spPr/>
        <p:txBody>
          <a:bodyPr/>
          <a:lstStyle/>
          <a:p>
            <a:fld id="{40280FD5-D230-A648-B355-EEB22314AB8A}" type="slidenum">
              <a:rPr lang="en-US" smtClean="0"/>
              <a:t>22</a:t>
            </a:fld>
            <a:endParaRPr lang="en-US"/>
          </a:p>
        </p:txBody>
      </p:sp>
    </p:spTree>
    <p:extLst>
      <p:ext uri="{BB962C8B-B14F-4D97-AF65-F5344CB8AC3E}">
        <p14:creationId xmlns:p14="http://schemas.microsoft.com/office/powerpoint/2010/main" val="2132736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‘genes’ that ignore recombination just reflect </a:t>
            </a:r>
            <a:r>
              <a:rPr lang="en-US" dirty="0" err="1" smtClean="0"/>
              <a:t>orthologus</a:t>
            </a:r>
            <a:r>
              <a:rPr lang="en-US" dirty="0" smtClean="0"/>
              <a:t> sequence.</a:t>
            </a:r>
          </a:p>
          <a:p>
            <a:r>
              <a:rPr lang="en-US" dirty="0" smtClean="0"/>
              <a:t>Despite the importance of Chlamydia species as pathogens of</a:t>
            </a:r>
          </a:p>
          <a:p>
            <a:r>
              <a:rPr lang="en-US" dirty="0" smtClean="0"/>
              <a:t>humans and animals, very little is known about the evolution of the</a:t>
            </a:r>
          </a:p>
          <a:p>
            <a:r>
              <a:rPr lang="en-US" dirty="0" smtClean="0"/>
              <a:t>various strains. Attempts have been made to reconstruct the</a:t>
            </a:r>
          </a:p>
          <a:p>
            <a:r>
              <a:rPr lang="en-US" dirty="0" smtClean="0"/>
              <a:t>phylogeny of Chlamydia using 16S ribosomal RNA genes [72], the</a:t>
            </a:r>
          </a:p>
          <a:p>
            <a:r>
              <a:rPr lang="en-US" dirty="0" err="1" smtClean="0"/>
              <a:t>ompA</a:t>
            </a:r>
            <a:r>
              <a:rPr lang="en-US" dirty="0" smtClean="0"/>
              <a:t> gene [73], and </a:t>
            </a:r>
            <a:r>
              <a:rPr lang="en-US" dirty="0" err="1" smtClean="0"/>
              <a:t>multilocus</a:t>
            </a:r>
            <a:r>
              <a:rPr lang="en-US" dirty="0" smtClean="0"/>
              <a:t> sequence typing (MLST) genes [74].</a:t>
            </a:r>
          </a:p>
          <a:p>
            <a:r>
              <a:rPr lang="en-US" dirty="0" smtClean="0"/>
              <a:t>However, these loci do not necessarily represent the true relation-</a:t>
            </a:r>
          </a:p>
          <a:p>
            <a:r>
              <a:rPr lang="en-US" dirty="0" smtClean="0"/>
              <a:t>ships between strains, and with whole-genome data it is now possible</a:t>
            </a:r>
          </a:p>
          <a:p>
            <a:r>
              <a:rPr lang="en-US" dirty="0" smtClean="0"/>
              <a:t>to establish these relationships accurately. A detailed phylogenetic</a:t>
            </a:r>
          </a:p>
          <a:p>
            <a:r>
              <a:rPr lang="en-US" dirty="0" smtClean="0"/>
              <a:t>analysis based on whole-genome sequencing of clinical C. </a:t>
            </a:r>
            <a:r>
              <a:rPr lang="en-US" dirty="0" err="1" smtClean="0"/>
              <a:t>tracho</a:t>
            </a:r>
            <a:r>
              <a:rPr lang="en-US" dirty="0" smtClean="0"/>
              <a:t>-</a:t>
            </a:r>
          </a:p>
          <a:p>
            <a:r>
              <a:rPr lang="en-US" dirty="0" err="1" smtClean="0"/>
              <a:t>matis</a:t>
            </a:r>
            <a:r>
              <a:rPr lang="en-US" dirty="0" smtClean="0"/>
              <a:t> strains revealed that genome data can improve the resolution of</a:t>
            </a:r>
          </a:p>
          <a:p>
            <a:r>
              <a:rPr lang="en-US" dirty="0" smtClean="0"/>
              <a:t>chlamydial phylogeny and that analyses based on the </a:t>
            </a:r>
            <a:r>
              <a:rPr lang="en-US" dirty="0" err="1" smtClean="0"/>
              <a:t>ompA</a:t>
            </a:r>
            <a:r>
              <a:rPr lang="en-US" dirty="0" smtClean="0"/>
              <a:t> gene are</a:t>
            </a:r>
          </a:p>
          <a:p>
            <a:r>
              <a:rPr lang="en-US" dirty="0" smtClean="0"/>
              <a:t>misleading [75]. The primary factor that generates the </a:t>
            </a:r>
            <a:r>
              <a:rPr lang="en-US" dirty="0" err="1" smtClean="0"/>
              <a:t>ompA</a:t>
            </a:r>
            <a:r>
              <a:rPr lang="en-US" dirty="0" smtClean="0"/>
              <a:t> gene</a:t>
            </a:r>
          </a:p>
          <a:p>
            <a:r>
              <a:rPr lang="en-US" dirty="0" smtClean="0"/>
              <a:t>bias in </a:t>
            </a:r>
            <a:r>
              <a:rPr lang="en-US" dirty="0" err="1" smtClean="0"/>
              <a:t>phylogenetics</a:t>
            </a:r>
            <a:r>
              <a:rPr lang="en-US" dirty="0" smtClean="0"/>
              <a:t> is that this gene is constantly changing to</a:t>
            </a:r>
          </a:p>
          <a:p>
            <a:r>
              <a:rPr lang="en-US" dirty="0" smtClean="0"/>
              <a:t>counter the effects of the immune system [76]. By contrast, MLST</a:t>
            </a:r>
          </a:p>
          <a:p>
            <a:r>
              <a:rPr lang="en-US" dirty="0" smtClean="0"/>
              <a:t>schemes based on housekeeping genes that are under low selective</a:t>
            </a:r>
          </a:p>
          <a:p>
            <a:r>
              <a:rPr lang="en-US" dirty="0" smtClean="0"/>
              <a:t>pressure accurately reflect genome phylogeny [75]. However, MLST</a:t>
            </a:r>
          </a:p>
          <a:p>
            <a:r>
              <a:rPr lang="en-US" dirty="0" smtClean="0"/>
              <a:t>schemes are based on a small number of genes and only provide</a:t>
            </a:r>
          </a:p>
          <a:p>
            <a:r>
              <a:rPr lang="en-US" dirty="0" smtClean="0"/>
              <a:t>limited resolution, which means that it is difficult to determine the</a:t>
            </a:r>
          </a:p>
          <a:p>
            <a:r>
              <a:rPr lang="en-US" dirty="0" smtClean="0"/>
              <a:t>relationship between closely related strains. Genome comparisons</a:t>
            </a:r>
          </a:p>
          <a:p>
            <a:r>
              <a:rPr lang="en-US" dirty="0" smtClean="0"/>
              <a:t>revealed that 560 genes are shared by all Chlamydia representatives,</a:t>
            </a:r>
          </a:p>
          <a:p>
            <a:r>
              <a:rPr lang="en-US" dirty="0" smtClean="0"/>
              <a:t>which is one half of the genes encoded in the genome [77]. Therefore,</a:t>
            </a:r>
          </a:p>
          <a:p>
            <a:r>
              <a:rPr lang="en-US" dirty="0" smtClean="0"/>
              <a:t>it is possible to increase the number of genes to be used in</a:t>
            </a:r>
          </a:p>
          <a:p>
            <a:r>
              <a:rPr lang="en-US" dirty="0" smtClean="0"/>
              <a:t>phylogenetic analysis and, as more Chlamydia strains are sequenced,</a:t>
            </a:r>
          </a:p>
          <a:p>
            <a:r>
              <a:rPr lang="en-US" dirty="0" smtClean="0"/>
              <a:t>further detailed phylogenetic analyses will be important to under-</a:t>
            </a:r>
            <a:endParaRPr lang="en-US" dirty="0"/>
          </a:p>
        </p:txBody>
      </p:sp>
      <p:sp>
        <p:nvSpPr>
          <p:cNvPr id="4" name="Slide Number Placeholder 3"/>
          <p:cNvSpPr>
            <a:spLocks noGrp="1"/>
          </p:cNvSpPr>
          <p:nvPr>
            <p:ph type="sldNum" sz="quarter" idx="10"/>
          </p:nvPr>
        </p:nvSpPr>
        <p:spPr/>
        <p:txBody>
          <a:bodyPr/>
          <a:lstStyle/>
          <a:p>
            <a:fld id="{40280FD5-D230-A648-B355-EEB22314AB8A}" type="slidenum">
              <a:rPr lang="en-US" smtClean="0"/>
              <a:t>23</a:t>
            </a:fld>
            <a:endParaRPr lang="en-US"/>
          </a:p>
        </p:txBody>
      </p:sp>
    </p:spTree>
    <p:extLst>
      <p:ext uri="{BB962C8B-B14F-4D97-AF65-F5344CB8AC3E}">
        <p14:creationId xmlns:p14="http://schemas.microsoft.com/office/powerpoint/2010/main" val="1265001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Phylogeny based upon ‘core genome’</a:t>
            </a:r>
          </a:p>
          <a:p>
            <a:r>
              <a:rPr lang="en-US" dirty="0" smtClean="0"/>
              <a:t>Yet should not ignore plasmids and additional genes in</a:t>
            </a:r>
            <a:r>
              <a:rPr lang="en-US" baseline="0" dirty="0" smtClean="0"/>
              <a:t> terms of </a:t>
            </a:r>
            <a:r>
              <a:rPr lang="en-US" baseline="0" smtClean="0"/>
              <a:t>functional genomics.</a:t>
            </a:r>
            <a:endParaRPr lang="en-US"/>
          </a:p>
        </p:txBody>
      </p:sp>
      <p:sp>
        <p:nvSpPr>
          <p:cNvPr id="4" name="Slide Number Placeholder 3"/>
          <p:cNvSpPr>
            <a:spLocks noGrp="1"/>
          </p:cNvSpPr>
          <p:nvPr>
            <p:ph type="sldNum" sz="quarter" idx="10"/>
          </p:nvPr>
        </p:nvSpPr>
        <p:spPr/>
        <p:txBody>
          <a:bodyPr/>
          <a:lstStyle/>
          <a:p>
            <a:fld id="{40280FD5-D230-A648-B355-EEB22314AB8A}" type="slidenum">
              <a:rPr lang="en-US" smtClean="0"/>
              <a:t>24</a:t>
            </a:fld>
            <a:endParaRPr lang="en-US"/>
          </a:p>
        </p:txBody>
      </p:sp>
    </p:spTree>
    <p:extLst>
      <p:ext uri="{BB962C8B-B14F-4D97-AF65-F5344CB8AC3E}">
        <p14:creationId xmlns:p14="http://schemas.microsoft.com/office/powerpoint/2010/main" val="638874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 composition stable within major</a:t>
            </a:r>
            <a:r>
              <a:rPr lang="en-US" baseline="0" dirty="0" smtClean="0"/>
              <a:t> genera</a:t>
            </a:r>
            <a:endParaRPr lang="en-US" dirty="0"/>
          </a:p>
        </p:txBody>
      </p:sp>
      <p:sp>
        <p:nvSpPr>
          <p:cNvPr id="4" name="Slide Number Placeholder 3"/>
          <p:cNvSpPr>
            <a:spLocks noGrp="1"/>
          </p:cNvSpPr>
          <p:nvPr>
            <p:ph type="sldNum" sz="quarter" idx="10"/>
          </p:nvPr>
        </p:nvSpPr>
        <p:spPr/>
        <p:txBody>
          <a:bodyPr/>
          <a:lstStyle/>
          <a:p>
            <a:fld id="{40280FD5-D230-A648-B355-EEB22314AB8A}" type="slidenum">
              <a:rPr lang="en-US" smtClean="0"/>
              <a:t>25</a:t>
            </a:fld>
            <a:endParaRPr lang="en-US"/>
          </a:p>
        </p:txBody>
      </p:sp>
    </p:spTree>
    <p:extLst>
      <p:ext uri="{BB962C8B-B14F-4D97-AF65-F5344CB8AC3E}">
        <p14:creationId xmlns:p14="http://schemas.microsoft.com/office/powerpoint/2010/main" val="1204603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endParaRPr lang="en-US" dirty="0"/>
          </a:p>
        </p:txBody>
      </p:sp>
      <p:sp>
        <p:nvSpPr>
          <p:cNvPr id="4" name="Slide Number Placeholder 3"/>
          <p:cNvSpPr>
            <a:spLocks noGrp="1"/>
          </p:cNvSpPr>
          <p:nvPr>
            <p:ph type="sldNum" sz="quarter" idx="10"/>
          </p:nvPr>
        </p:nvSpPr>
        <p:spPr/>
        <p:txBody>
          <a:bodyPr/>
          <a:lstStyle/>
          <a:p>
            <a:fld id="{4BC2F337-BA69-C94A-98CA-92F01A9A7B6A}" type="slidenum">
              <a:rPr lang="en-US" smtClean="0"/>
              <a:pPr/>
              <a:t>26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280FD5-D230-A648-B355-EEB22314AB8A}" type="slidenum">
              <a:rPr lang="en-US" smtClean="0"/>
              <a:t>3</a:t>
            </a:fld>
            <a:endParaRPr lang="en-US"/>
          </a:p>
        </p:txBody>
      </p:sp>
    </p:spTree>
    <p:extLst>
      <p:ext uri="{BB962C8B-B14F-4D97-AF65-F5344CB8AC3E}">
        <p14:creationId xmlns:p14="http://schemas.microsoft.com/office/powerpoint/2010/main" val="2144233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Strict</a:t>
            </a:r>
            <a:endParaRPr lang="en-US" dirty="0"/>
          </a:p>
        </p:txBody>
      </p:sp>
      <p:sp>
        <p:nvSpPr>
          <p:cNvPr id="4" name="Slide Number Placeholder 3"/>
          <p:cNvSpPr>
            <a:spLocks noGrp="1"/>
          </p:cNvSpPr>
          <p:nvPr>
            <p:ph type="sldNum" sz="quarter" idx="10"/>
          </p:nvPr>
        </p:nvSpPr>
        <p:spPr/>
        <p:txBody>
          <a:bodyPr/>
          <a:lstStyle/>
          <a:p>
            <a:fld id="{40280FD5-D230-A648-B355-EEB22314AB8A}" type="slidenum">
              <a:rPr lang="en-US" smtClean="0"/>
              <a:t>4</a:t>
            </a:fld>
            <a:endParaRPr lang="en-US"/>
          </a:p>
        </p:txBody>
      </p:sp>
    </p:spTree>
    <p:extLst>
      <p:ext uri="{BB962C8B-B14F-4D97-AF65-F5344CB8AC3E}">
        <p14:creationId xmlns:p14="http://schemas.microsoft.com/office/powerpoint/2010/main" val="2380827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0280FD5-D230-A648-B355-EEB22314AB8A}" type="slidenum">
              <a:rPr lang="en-US" smtClean="0"/>
              <a:t>7</a:t>
            </a:fld>
            <a:endParaRPr lang="en-US"/>
          </a:p>
        </p:txBody>
      </p:sp>
    </p:spTree>
    <p:extLst>
      <p:ext uri="{BB962C8B-B14F-4D97-AF65-F5344CB8AC3E}">
        <p14:creationId xmlns:p14="http://schemas.microsoft.com/office/powerpoint/2010/main" val="823934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estimated the phylogeny and divergence time splits simultaneously using a Bayesian approach as implemented in the program BEAST </a:t>
            </a:r>
            <a:r>
              <a:rPr lang="en-US" dirty="0" err="1" smtClean="0"/>
              <a:t>ver</a:t>
            </a:r>
            <a:r>
              <a:rPr lang="en-US" dirty="0" smtClean="0"/>
              <a:t> 1.5.3 [76], [77]. Due to computational constraints, analyses were performed with 5 different sets of species: 1) genus-level data set including 61 Primate genera, two </a:t>
            </a:r>
            <a:r>
              <a:rPr lang="en-US" dirty="0" err="1" smtClean="0"/>
              <a:t>Dermoptera</a:t>
            </a:r>
            <a:r>
              <a:rPr lang="en-US" dirty="0" smtClean="0"/>
              <a:t> genera and one </a:t>
            </a:r>
            <a:r>
              <a:rPr lang="en-US" dirty="0" err="1" smtClean="0"/>
              <a:t>Scandentia</a:t>
            </a:r>
            <a:r>
              <a:rPr lang="en-US" dirty="0" smtClean="0"/>
              <a:t> genus rooted by </a:t>
            </a:r>
            <a:r>
              <a:rPr lang="en-US" dirty="0" err="1" smtClean="0"/>
              <a:t>Lagomorpha</a:t>
            </a:r>
            <a:r>
              <a:rPr lang="en-US" dirty="0" smtClean="0"/>
              <a:t>, 2) </a:t>
            </a:r>
            <a:r>
              <a:rPr lang="en-US" dirty="0" err="1" smtClean="0"/>
              <a:t>Catarrhini</a:t>
            </a:r>
            <a:r>
              <a:rPr lang="en-US" dirty="0" smtClean="0"/>
              <a:t> species with </a:t>
            </a:r>
            <a:r>
              <a:rPr lang="en-US" dirty="0" err="1" smtClean="0"/>
              <a:t>outgroups</a:t>
            </a:r>
            <a:r>
              <a:rPr lang="en-US" dirty="0" smtClean="0"/>
              <a:t>, 3) </a:t>
            </a:r>
            <a:r>
              <a:rPr lang="en-US" dirty="0" err="1" smtClean="0"/>
              <a:t>Platyrrhini</a:t>
            </a:r>
            <a:r>
              <a:rPr lang="en-US" dirty="0" smtClean="0"/>
              <a:t> species with </a:t>
            </a:r>
            <a:r>
              <a:rPr lang="en-US" dirty="0" err="1" smtClean="0"/>
              <a:t>outgroups</a:t>
            </a:r>
            <a:r>
              <a:rPr lang="en-US" dirty="0" smtClean="0"/>
              <a:t>, 4) </a:t>
            </a:r>
            <a:r>
              <a:rPr lang="en-US" dirty="0" err="1" smtClean="0"/>
              <a:t>Strepsirrhini</a:t>
            </a:r>
            <a:r>
              <a:rPr lang="en-US" dirty="0" smtClean="0"/>
              <a:t> species with </a:t>
            </a:r>
            <a:r>
              <a:rPr lang="en-US" dirty="0" err="1" smtClean="0"/>
              <a:t>outgroups</a:t>
            </a:r>
            <a:r>
              <a:rPr lang="en-US" dirty="0" smtClean="0"/>
              <a:t> and 5) genus-level analysis with a partitioned data set allowing for rate heterogeneity and different substitution models for autosome, X-chromosome, and Y-chromosome sequences.</a:t>
            </a:r>
          </a:p>
          <a:p>
            <a:endParaRPr lang="en-US" dirty="0" smtClean="0"/>
          </a:p>
          <a:p>
            <a:r>
              <a:rPr lang="en-US" dirty="0" smtClean="0"/>
              <a:t>By using the uncorrelated lognormal relaxed-clock model, rates were allowed to vary among branches without the a priori assumption of autocorrelation between adjacent branches. This model allows sampling of the coefficient of variation of rates, which reflects the degree of departure from a global clock. Based on the results of </a:t>
            </a:r>
            <a:r>
              <a:rPr lang="en-US" dirty="0" err="1" smtClean="0"/>
              <a:t>ModelTest</a:t>
            </a:r>
            <a:r>
              <a:rPr lang="en-US" dirty="0" smtClean="0"/>
              <a:t>, we assumed a GTR+I+G model of DNA substitution with four rate categories. Uniform priors were employed for GTR substitution parameters (0, 100), gamma shape parameter (0, 100) and proportion of invariant sites parameter (0, 1). The uncorrelated lognormal relaxed molecular clock model was used to estimate substitution rates for all nodes in the tree, with uniform priors on the mean (0, 100) and standard deviation (0, 10) of this clock model. We employed the Yule process of speciation as the tree prior and a </a:t>
            </a:r>
            <a:r>
              <a:rPr lang="en-US" dirty="0" err="1" smtClean="0"/>
              <a:t>Unweighted</a:t>
            </a:r>
            <a:r>
              <a:rPr lang="en-US" dirty="0" smtClean="0"/>
              <a:t> Pair Group Method with Arithmetic Mean (UPGMA) tree to construct a starting tree, with the </a:t>
            </a:r>
            <a:r>
              <a:rPr lang="en-US" dirty="0" err="1" smtClean="0"/>
              <a:t>ingroup</a:t>
            </a:r>
            <a:r>
              <a:rPr lang="en-US" dirty="0" smtClean="0"/>
              <a:t> assumed to be monophyletic with respect to the </a:t>
            </a:r>
            <a:r>
              <a:rPr lang="en-US" dirty="0" err="1" smtClean="0"/>
              <a:t>outgroup</a:t>
            </a:r>
            <a:r>
              <a:rPr lang="en-US" dirty="0" smtClean="0"/>
              <a:t>. To obtain the posterior distribution of the estimated divergence times, nine calibration points were applied as normal priors to constrain the age of the following nodes (labeled A-H in Figure 1 of main text): A) mean = 40.0 MYA, standard deviation (</a:t>
            </a:r>
            <a:r>
              <a:rPr lang="en-US" dirty="0" err="1" smtClean="0"/>
              <a:t>stdev</a:t>
            </a:r>
            <a:r>
              <a:rPr lang="en-US" dirty="0" smtClean="0"/>
              <a:t>) = 3.0 for time to most recent common ancestor (TMRCA) of </a:t>
            </a:r>
            <a:r>
              <a:rPr lang="en-US" dirty="0" err="1" smtClean="0"/>
              <a:t>galagids</a:t>
            </a:r>
            <a:r>
              <a:rPr lang="en-US" dirty="0" smtClean="0"/>
              <a:t> and </a:t>
            </a:r>
            <a:r>
              <a:rPr lang="en-US" dirty="0" err="1" smtClean="0"/>
              <a:t>lorisids</a:t>
            </a:r>
            <a:r>
              <a:rPr lang="en-US" dirty="0" smtClean="0"/>
              <a:t> [78], B) mean = 43.0 MYA, </a:t>
            </a:r>
            <a:r>
              <a:rPr lang="en-US" dirty="0" err="1" smtClean="0"/>
              <a:t>stdev</a:t>
            </a:r>
            <a:r>
              <a:rPr lang="en-US" dirty="0" smtClean="0"/>
              <a:t> = 4.5 for TMRCA of </a:t>
            </a:r>
            <a:r>
              <a:rPr lang="en-US" dirty="0" err="1" smtClean="0"/>
              <a:t>Simiiformes</a:t>
            </a:r>
            <a:r>
              <a:rPr lang="en-US" dirty="0" smtClean="0"/>
              <a:t> [79], [80], C) mean = 29.0 MYA, </a:t>
            </a:r>
            <a:r>
              <a:rPr lang="en-US" dirty="0" err="1" smtClean="0"/>
              <a:t>stdev</a:t>
            </a:r>
            <a:r>
              <a:rPr lang="en-US" dirty="0" smtClean="0"/>
              <a:t> = 6.0 for TMRCA of </a:t>
            </a:r>
            <a:r>
              <a:rPr lang="en-US" dirty="0" err="1" smtClean="0"/>
              <a:t>Catarrhini</a:t>
            </a:r>
            <a:r>
              <a:rPr lang="en-US" dirty="0" smtClean="0"/>
              <a:t> [80], D) mean = 23.5 MYA, </a:t>
            </a:r>
            <a:r>
              <a:rPr lang="en-US" dirty="0" err="1" smtClean="0"/>
              <a:t>stdev</a:t>
            </a:r>
            <a:r>
              <a:rPr lang="en-US" dirty="0" smtClean="0"/>
              <a:t> = 3.0 for TMRCA of </a:t>
            </a:r>
            <a:r>
              <a:rPr lang="en-US" dirty="0" err="1" smtClean="0"/>
              <a:t>Platyrrhini</a:t>
            </a:r>
            <a:r>
              <a:rPr lang="en-US" dirty="0" smtClean="0"/>
              <a:t> [26], [81], E) mean =  7 MYA, </a:t>
            </a:r>
            <a:r>
              <a:rPr lang="en-US" dirty="0" err="1" smtClean="0"/>
              <a:t>stdev</a:t>
            </a:r>
            <a:r>
              <a:rPr lang="en-US" dirty="0" smtClean="0"/>
              <a:t> = 1.0 for TMRCA of </a:t>
            </a:r>
            <a:r>
              <a:rPr lang="en-US" dirty="0" err="1" smtClean="0"/>
              <a:t>Papionini</a:t>
            </a:r>
            <a:r>
              <a:rPr lang="en-US" dirty="0" smtClean="0"/>
              <a:t> [82], F) mean = 4.0 MYA, </a:t>
            </a:r>
            <a:r>
              <a:rPr lang="en-US" dirty="0" err="1" smtClean="0"/>
              <a:t>stdev</a:t>
            </a:r>
            <a:r>
              <a:rPr lang="en-US" dirty="0" smtClean="0"/>
              <a:t> = 0.4 for TMRCA of </a:t>
            </a:r>
            <a:r>
              <a:rPr lang="en-US" dirty="0" err="1" smtClean="0"/>
              <a:t>Theropithecus</a:t>
            </a:r>
            <a:r>
              <a:rPr lang="en-US" dirty="0" smtClean="0"/>
              <a:t> clade [40], [83], G) mean = 15.5 MYA, </a:t>
            </a:r>
            <a:r>
              <a:rPr lang="en-US" dirty="0" err="1" smtClean="0"/>
              <a:t>stdev</a:t>
            </a:r>
            <a:r>
              <a:rPr lang="en-US" dirty="0" smtClean="0"/>
              <a:t> = 2.5 for TMRCA of </a:t>
            </a:r>
            <a:r>
              <a:rPr lang="en-US" dirty="0" err="1" smtClean="0"/>
              <a:t>Hominidae</a:t>
            </a:r>
            <a:r>
              <a:rPr lang="en-US" dirty="0" smtClean="0"/>
              <a:t> [14] and H) mean = 6.5 MYA, </a:t>
            </a:r>
            <a:r>
              <a:rPr lang="en-US" dirty="0" err="1" smtClean="0"/>
              <a:t>stdev</a:t>
            </a:r>
            <a:r>
              <a:rPr lang="en-US" dirty="0" smtClean="0"/>
              <a:t> = 0.8 for TMRCA of Homo-Pan [84]. A normal prior for the mean root height of 90.0 MYA with </a:t>
            </a:r>
            <a:r>
              <a:rPr lang="en-US" dirty="0" err="1" smtClean="0"/>
              <a:t>stdev</a:t>
            </a:r>
            <a:r>
              <a:rPr lang="en-US" dirty="0" smtClean="0"/>
              <a:t> = 6.0 was used based on molecular estimates of MRCA of all Primates [14], [82], [85]. The calibration points selected are based on fossil dates that have undergone extensive review in previous publications and are supported by a consensus of paleoanthropologists. Rather than re-iterate the considerable amount of information forming the basis for each calibration point, we list the respective citations with the most detailed overview and attendant references.</a:t>
            </a:r>
          </a:p>
          <a:p>
            <a:endParaRPr lang="en-US" dirty="0" smtClean="0"/>
          </a:p>
          <a:p>
            <a:r>
              <a:rPr lang="en-US" dirty="0" smtClean="0"/>
              <a:t>Four to seven independent Markov chain Monte Carlo (MCMC) runs for each analysis were run for 20–100 million generations to ensure sampling of estimated sample size (ESS) values. The Auto Optimize Operators function was enabled to maximize efficiency of MCMC runs. Trees were saved every 1000 generations. Log files from each run were imported into Tracer </a:t>
            </a:r>
            <a:r>
              <a:rPr lang="en-US" dirty="0" err="1" smtClean="0"/>
              <a:t>ver</a:t>
            </a:r>
            <a:r>
              <a:rPr lang="en-US" dirty="0" smtClean="0"/>
              <a:t> 1.4.1, and trees sampled from the first 1 million generations were discarded. Mixing of trees was assessed in Tracer by examination of ESS values. Analysis of these parameters in Tracer suggested that the number of MCMC steps was more than adequate, with ESS of all parameters often exceeding 200, and Tracer plots showing strong equilibrium after discarding burn-in. Tree files from the individual runs were combined using </a:t>
            </a:r>
            <a:r>
              <a:rPr lang="en-US" dirty="0" err="1" smtClean="0"/>
              <a:t>LogCombiner</a:t>
            </a:r>
            <a:r>
              <a:rPr lang="en-US" dirty="0" smtClean="0"/>
              <a:t> </a:t>
            </a:r>
            <a:r>
              <a:rPr lang="en-US" dirty="0" err="1" smtClean="0"/>
              <a:t>ver</a:t>
            </a:r>
            <a:r>
              <a:rPr lang="en-US" dirty="0" smtClean="0"/>
              <a:t> 1.5.3 after removing 1000 trees from each sample. The maximum-clade-credibility tree topology and mean node heights were calculated from the posterior distribution of the trees. Final summary trees were produced in </a:t>
            </a:r>
            <a:r>
              <a:rPr lang="en-US" dirty="0" err="1" smtClean="0"/>
              <a:t>TreeAnnotator</a:t>
            </a:r>
            <a:r>
              <a:rPr lang="en-US" dirty="0" smtClean="0"/>
              <a:t> </a:t>
            </a:r>
            <a:r>
              <a:rPr lang="en-US" dirty="0" err="1" smtClean="0"/>
              <a:t>ver</a:t>
            </a:r>
            <a:r>
              <a:rPr lang="en-US" dirty="0" smtClean="0"/>
              <a:t> 1.5.3 and viewed in </a:t>
            </a:r>
            <a:r>
              <a:rPr lang="en-US" dirty="0" err="1" smtClean="0"/>
              <a:t>FigTree</a:t>
            </a:r>
            <a:r>
              <a:rPr lang="en-US" dirty="0" smtClean="0"/>
              <a:t> </a:t>
            </a:r>
            <a:r>
              <a:rPr lang="en-US" dirty="0" err="1" smtClean="0"/>
              <a:t>ver</a:t>
            </a:r>
            <a:r>
              <a:rPr lang="en-US" dirty="0" smtClean="0"/>
              <a:t> 1.3.1.How did we do this?</a:t>
            </a:r>
          </a:p>
          <a:p>
            <a:endParaRPr lang="en-US" dirty="0" smtClean="0"/>
          </a:p>
        </p:txBody>
      </p:sp>
      <p:sp>
        <p:nvSpPr>
          <p:cNvPr id="4" name="Slide Number Placeholder 3"/>
          <p:cNvSpPr>
            <a:spLocks noGrp="1"/>
          </p:cNvSpPr>
          <p:nvPr>
            <p:ph type="sldNum" sz="quarter" idx="10"/>
          </p:nvPr>
        </p:nvSpPr>
        <p:spPr/>
        <p:txBody>
          <a:bodyPr/>
          <a:lstStyle/>
          <a:p>
            <a:fld id="{40280FD5-D230-A648-B355-EEB22314AB8A}" type="slidenum">
              <a:rPr lang="en-US" smtClean="0"/>
              <a:t>9</a:t>
            </a:fld>
            <a:endParaRPr lang="en-US"/>
          </a:p>
        </p:txBody>
      </p:sp>
    </p:spTree>
    <p:extLst>
      <p:ext uri="{BB962C8B-B14F-4D97-AF65-F5344CB8AC3E}">
        <p14:creationId xmlns:p14="http://schemas.microsoft.com/office/powerpoint/2010/main" val="526590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From </a:t>
            </a:r>
            <a:r>
              <a:rPr lang="en-US" sz="1200" b="0" i="0" u="none" strike="noStrike" kern="1200" baseline="0" dirty="0" err="1" smtClean="0">
                <a:solidFill>
                  <a:schemeClr val="tx1"/>
                </a:solidFill>
                <a:latin typeface="+mn-lt"/>
                <a:ea typeface="+mn-ea"/>
                <a:cs typeface="+mn-cs"/>
              </a:rPr>
              <a:t>jarvis</a:t>
            </a:r>
            <a:r>
              <a:rPr lang="en-US" sz="1200" b="0" i="0" u="none" strike="noStrike" kern="1200" baseline="0" dirty="0" smtClean="0">
                <a:solidFill>
                  <a:schemeClr val="tx1"/>
                </a:solidFill>
                <a:latin typeface="+mn-lt"/>
                <a:ea typeface="+mn-ea"/>
                <a:cs typeface="+mn-cs"/>
              </a:rPr>
              <a:t> and birds: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Although introns can infer a tree closer to the species, we used clocklike exons, because our analysis of the 2516 conserved orthologous introns revealed widespread and substantial departures from clocklike evolution. Non-clock like rate heterogeneity among lineages can cause considerable difficulty for molecular dating, especially when the patterns of variation differ among loci (</a:t>
            </a:r>
            <a:r>
              <a:rPr lang="en-US" sz="1200" b="0" i="1" u="none" strike="noStrike" kern="1200" baseline="0" dirty="0" smtClean="0">
                <a:solidFill>
                  <a:schemeClr val="tx1"/>
                </a:solidFill>
                <a:latin typeface="+mn-lt"/>
                <a:ea typeface="+mn-ea"/>
                <a:cs typeface="+mn-cs"/>
              </a:rPr>
              <a:t>182</a:t>
            </a:r>
            <a:r>
              <a:rPr lang="en-US" sz="1200" b="0" i="0" u="none" strike="noStrike" kern="1200" baseline="0" dirty="0" smtClean="0">
                <a:solidFill>
                  <a:schemeClr val="tx1"/>
                </a:solidFill>
                <a:latin typeface="+mn-lt"/>
                <a:ea typeface="+mn-ea"/>
                <a:cs typeface="+mn-cs"/>
              </a:rPr>
              <a:t>). Using clocklike exons allows us to avoid the problem we found with tree inference using high variance exons. Further, since we only included the first and second codon positions of the clocklike exons, we use data that give a topology closer to the total evidence 36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data. The third codon positions of the high variance genes were the main source of the problems in using exon sequences for estimating the tree topology. Despite the differences in the tree topologies with different data sets, when we performed dating analyses on them, all, including the c123 tree with the biased high variance exons, yielded very similar results with regard to the timing of the </a:t>
            </a:r>
            <a:r>
              <a:rPr lang="en-US" sz="1200" b="0" i="0" u="none" strike="noStrike" kern="1200" baseline="0" dirty="0" err="1" smtClean="0">
                <a:solidFill>
                  <a:schemeClr val="tx1"/>
                </a:solidFill>
                <a:latin typeface="+mn-lt"/>
                <a:ea typeface="+mn-ea"/>
                <a:cs typeface="+mn-cs"/>
              </a:rPr>
              <a:t>Neoaves</a:t>
            </a:r>
            <a:r>
              <a:rPr lang="en-US" sz="1200" b="0" i="0" u="none" strike="noStrike" kern="1200" baseline="0" dirty="0" smtClean="0">
                <a:solidFill>
                  <a:schemeClr val="tx1"/>
                </a:solidFill>
                <a:latin typeface="+mn-lt"/>
                <a:ea typeface="+mn-ea"/>
                <a:cs typeface="+mn-cs"/>
              </a:rPr>
              <a:t> radiation as well as other nodes of interest in the tree. Thus, we do not believe that the reliance on the clock-like exons caused an error in the dating.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Our numbering for fossil calibrations (</a:t>
            </a:r>
            <a:r>
              <a:rPr lang="en-US" sz="1200" b="1" i="0" u="none" strike="noStrike" kern="1200" baseline="0" dirty="0" smtClean="0">
                <a:solidFill>
                  <a:schemeClr val="tx1"/>
                </a:solidFill>
                <a:latin typeface="+mn-lt"/>
                <a:ea typeface="+mn-ea"/>
                <a:cs typeface="+mn-cs"/>
              </a:rPr>
              <a:t>Table S15 </a:t>
            </a:r>
            <a:r>
              <a:rPr lang="en-US" sz="1200" b="0" i="0" u="none" strike="noStrike" kern="1200" baseline="0" dirty="0" smtClean="0">
                <a:solidFill>
                  <a:schemeClr val="tx1"/>
                </a:solidFill>
                <a:latin typeface="+mn-lt"/>
                <a:ea typeface="+mn-ea"/>
                <a:cs typeface="+mn-cs"/>
              </a:rPr>
              <a:t>and below) increases as consecutively as possible up the avian tree from its root, from oldest to youngest. Each calibration includes a heading to define its position on the TENT tree and its age. This is followed by designation of a higher taxon to which the reference fossil has been assigned or can be confidently assigned. This in turn is followed in each case by: a) in boldface italics the reference fossil species used for the calibration and the citation in ( ) of its taxonomic description; b) if warranted, citation of additional relevant papers describing reinterpretation of the reference fossil or additional fossil material; c) the stratigraphic range of the taxon with citation if warranted; and d) the parts of the skeleton from which the fossil is known. Under the same numbered calibration heading, some have additional fossil evidence that tentatively suggest temporal range extensions or provide additional support for the calibration.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To estimate the timescale of avian evolution and diversification, we first identified a subset of the 8,295 </a:t>
            </a:r>
            <a:r>
              <a:rPr lang="en-US" sz="1200" b="0" i="0" u="none" strike="noStrike" kern="1200" baseline="0" dirty="0" err="1" smtClean="0">
                <a:solidFill>
                  <a:schemeClr val="tx1"/>
                </a:solidFill>
                <a:latin typeface="+mn-lt"/>
                <a:ea typeface="+mn-ea"/>
                <a:cs typeface="+mn-cs"/>
              </a:rPr>
              <a:t>orthologs</a:t>
            </a:r>
            <a:r>
              <a:rPr lang="en-US" sz="1200" b="0" i="0" u="none" strike="noStrike" kern="1200" baseline="0" dirty="0" smtClean="0">
                <a:solidFill>
                  <a:schemeClr val="tx1"/>
                </a:solidFill>
                <a:latin typeface="+mn-lt"/>
                <a:ea typeface="+mn-ea"/>
                <a:cs typeface="+mn-cs"/>
              </a:rPr>
              <a:t> that has undergone clocklike evolution (constant evolutionary rate among lineages). This was done by analyzing the 1st and 2nd codon positions of each alignment using an uncorrelated lognormal relaxed clock (</a:t>
            </a:r>
            <a:r>
              <a:rPr lang="en-US" sz="1200" b="0" i="1" u="none" strike="noStrike" kern="1200" baseline="0" dirty="0" smtClean="0">
                <a:solidFill>
                  <a:schemeClr val="tx1"/>
                </a:solidFill>
                <a:latin typeface="+mn-lt"/>
                <a:ea typeface="+mn-ea"/>
                <a:cs typeface="+mn-cs"/>
              </a:rPr>
              <a:t>179</a:t>
            </a:r>
            <a:r>
              <a:rPr lang="en-US" sz="1200" b="0" i="0" u="none" strike="noStrike" kern="1200" baseline="0" dirty="0" smtClean="0">
                <a:solidFill>
                  <a:schemeClr val="tx1"/>
                </a:solidFill>
                <a:latin typeface="+mn-lt"/>
                <a:ea typeface="+mn-ea"/>
                <a:cs typeface="+mn-cs"/>
              </a:rPr>
              <a:t>) in the Bayesian phylogenetic software BEAST v1.7.2 (</a:t>
            </a:r>
            <a:r>
              <a:rPr lang="en-US" sz="1200" b="0" i="1" u="none" strike="noStrike" kern="1200" baseline="0" dirty="0" smtClean="0">
                <a:solidFill>
                  <a:schemeClr val="tx1"/>
                </a:solidFill>
                <a:latin typeface="+mn-lt"/>
                <a:ea typeface="+mn-ea"/>
                <a:cs typeface="+mn-cs"/>
              </a:rPr>
              <a:t>180, 181</a:t>
            </a:r>
            <a:r>
              <a:rPr lang="en-US" sz="1200" b="0" i="0" u="none" strike="noStrike" kern="1200" baseline="0" dirty="0" smtClean="0">
                <a:solidFill>
                  <a:schemeClr val="tx1"/>
                </a:solidFill>
                <a:latin typeface="+mn-lt"/>
                <a:ea typeface="+mn-ea"/>
                <a:cs typeface="+mn-cs"/>
              </a:rPr>
              <a:t>). This relaxed-clock model produces a coefficient of variation (</a:t>
            </a:r>
            <a:r>
              <a:rPr lang="en-US" sz="1200" b="0" i="0" u="none" strike="noStrike" kern="1200" baseline="0" dirty="0" err="1" smtClean="0">
                <a:solidFill>
                  <a:schemeClr val="tx1"/>
                </a:solidFill>
                <a:latin typeface="+mn-lt"/>
                <a:ea typeface="+mn-ea"/>
                <a:cs typeface="+mn-cs"/>
              </a:rPr>
              <a:t>CoV</a:t>
            </a:r>
            <a:r>
              <a:rPr lang="en-US" sz="1200" b="0" i="0" u="none" strike="noStrike" kern="1200" baseline="0" dirty="0" smtClean="0">
                <a:solidFill>
                  <a:schemeClr val="tx1"/>
                </a:solidFill>
                <a:latin typeface="+mn-lt"/>
                <a:ea typeface="+mn-ea"/>
                <a:cs typeface="+mn-cs"/>
              </a:rPr>
              <a:t>) of rates, which measures the degree of rate heterogeneity among lineages. A value of 0 reflects rate homogeneity among lineages (a strict molecular clock), whereas values &gt;1 indicate a large degree of rate heterogeneity among lineages. </a:t>
            </a:r>
            <a:r>
              <a:rPr lang="en-US" sz="1200" b="0" i="0" u="none" strike="noStrike" kern="1200" baseline="0" dirty="0" err="1" smtClean="0">
                <a:solidFill>
                  <a:schemeClr val="tx1"/>
                </a:solidFill>
                <a:latin typeface="+mn-lt"/>
                <a:ea typeface="+mn-ea"/>
                <a:cs typeface="+mn-cs"/>
              </a:rPr>
              <a:t>Orthologs</a:t>
            </a:r>
            <a:r>
              <a:rPr lang="en-US" sz="1200" b="0" i="0" u="none" strike="noStrike" kern="1200" baseline="0" dirty="0" smtClean="0">
                <a:solidFill>
                  <a:schemeClr val="tx1"/>
                </a:solidFill>
                <a:latin typeface="+mn-lt"/>
                <a:ea typeface="+mn-ea"/>
                <a:cs typeface="+mn-cs"/>
              </a:rPr>
              <a:t> were selected for the dating analyses when the mean estimate of the </a:t>
            </a:r>
            <a:r>
              <a:rPr lang="en-US" sz="1200" b="0" i="0" u="none" strike="noStrike" kern="1200" baseline="0" dirty="0" err="1" smtClean="0">
                <a:solidFill>
                  <a:schemeClr val="tx1"/>
                </a:solidFill>
                <a:latin typeface="+mn-lt"/>
                <a:ea typeface="+mn-ea"/>
                <a:cs typeface="+mn-cs"/>
              </a:rPr>
              <a:t>CoV</a:t>
            </a:r>
            <a:r>
              <a:rPr lang="en-US" sz="1200" b="0" i="0" u="none" strike="noStrike" kern="1200" baseline="0" dirty="0" smtClean="0">
                <a:solidFill>
                  <a:schemeClr val="tx1"/>
                </a:solidFill>
                <a:latin typeface="+mn-lt"/>
                <a:ea typeface="+mn-ea"/>
                <a:cs typeface="+mn-cs"/>
              </a:rPr>
              <a:t> was less than 0.5 and the lower and upper limits of the 95% credibility interval of the </a:t>
            </a:r>
            <a:r>
              <a:rPr lang="en-US" sz="1200" b="0" i="0" u="none" strike="noStrike" kern="1200" baseline="0" dirty="0" err="1" smtClean="0">
                <a:solidFill>
                  <a:schemeClr val="tx1"/>
                </a:solidFill>
                <a:latin typeface="+mn-lt"/>
                <a:ea typeface="+mn-ea"/>
                <a:cs typeface="+mn-cs"/>
              </a:rPr>
              <a:t>CoV</a:t>
            </a:r>
            <a:r>
              <a:rPr lang="en-US" sz="1200" b="0" i="0" u="none" strike="noStrike" kern="1200" baseline="0" dirty="0" smtClean="0">
                <a:solidFill>
                  <a:schemeClr val="tx1"/>
                </a:solidFill>
                <a:latin typeface="+mn-lt"/>
                <a:ea typeface="+mn-ea"/>
                <a:cs typeface="+mn-cs"/>
              </a:rPr>
              <a:t> were less than 0.1 and 1.0, respectively. These criteria were satisfied by 1156 </a:t>
            </a:r>
            <a:r>
              <a:rPr lang="en-US" sz="1200" b="0" i="0" u="none" strike="noStrike" kern="1200" baseline="0" dirty="0" err="1" smtClean="0">
                <a:solidFill>
                  <a:schemeClr val="tx1"/>
                </a:solidFill>
                <a:latin typeface="+mn-lt"/>
                <a:ea typeface="+mn-ea"/>
                <a:cs typeface="+mn-cs"/>
              </a:rPr>
              <a:t>orthologs</a:t>
            </a:r>
            <a:r>
              <a:rPr lang="en-US" sz="1200" b="0" i="0" u="none" strike="noStrike" kern="1200" baseline="0" dirty="0" smtClean="0">
                <a:solidFill>
                  <a:schemeClr val="tx1"/>
                </a:solidFill>
                <a:latin typeface="+mn-lt"/>
                <a:ea typeface="+mn-ea"/>
                <a:cs typeface="+mn-cs"/>
              </a:rPr>
              <a:t> (722,202 nucleotides). </a:t>
            </a:r>
          </a:p>
          <a:p>
            <a:r>
              <a:rPr lang="en-US" sz="1200" b="0" i="0" u="none" strike="noStrike" kern="1200" baseline="0" dirty="0" smtClean="0">
                <a:solidFill>
                  <a:schemeClr val="tx1"/>
                </a:solidFill>
                <a:latin typeface="+mn-lt"/>
                <a:ea typeface="+mn-ea"/>
                <a:cs typeface="+mn-cs"/>
              </a:rPr>
              <a:t>Bayesian dating analysis was conducted using a concatenated alignment comprising the 1st and 2nd codon positions of the 1156 </a:t>
            </a:r>
            <a:r>
              <a:rPr lang="en-US" sz="1200" b="0" i="0" u="none" strike="noStrike" kern="1200" baseline="0" dirty="0" err="1" smtClean="0">
                <a:solidFill>
                  <a:schemeClr val="tx1"/>
                </a:solidFill>
                <a:latin typeface="+mn-lt"/>
                <a:ea typeface="+mn-ea"/>
                <a:cs typeface="+mn-cs"/>
              </a:rPr>
              <a:t>orthologs</a:t>
            </a:r>
            <a:r>
              <a:rPr lang="en-US" sz="1200" b="0" i="0" u="none" strike="noStrike" kern="1200" baseline="0" dirty="0" smtClean="0">
                <a:solidFill>
                  <a:schemeClr val="tx1"/>
                </a:solidFill>
                <a:latin typeface="+mn-lt"/>
                <a:ea typeface="+mn-ea"/>
                <a:cs typeface="+mn-cs"/>
              </a:rPr>
              <a:t> selected in the previous step. The tree topology was fixed to each of different species trees that were estimated in this study, with a focus on the </a:t>
            </a:r>
            <a:r>
              <a:rPr lang="en-US" sz="1200" b="0" i="0" u="none" strike="noStrike" kern="1200" baseline="0" dirty="0" err="1" smtClean="0">
                <a:solidFill>
                  <a:schemeClr val="tx1"/>
                </a:solidFill>
                <a:latin typeface="+mn-lt"/>
                <a:ea typeface="+mn-ea"/>
                <a:cs typeface="+mn-cs"/>
              </a:rPr>
              <a:t>ExaML</a:t>
            </a:r>
            <a:r>
              <a:rPr lang="en-US" sz="1200" b="0" i="0" u="none" strike="noStrike" kern="1200" baseline="0" dirty="0" smtClean="0">
                <a:solidFill>
                  <a:schemeClr val="tx1"/>
                </a:solidFill>
                <a:latin typeface="+mn-lt"/>
                <a:ea typeface="+mn-ea"/>
                <a:cs typeface="+mn-cs"/>
              </a:rPr>
              <a:t> TENT tree (</a:t>
            </a:r>
            <a:r>
              <a:rPr lang="en-US" sz="1200" b="1" i="0" u="none" strike="noStrike" kern="1200" baseline="0" dirty="0" smtClean="0">
                <a:solidFill>
                  <a:schemeClr val="tx1"/>
                </a:solidFill>
                <a:latin typeface="+mn-lt"/>
                <a:ea typeface="+mn-ea"/>
                <a:cs typeface="+mn-cs"/>
              </a:rPr>
              <a:t>Fig. S1</a:t>
            </a:r>
            <a:r>
              <a:rPr lang="en-US" sz="1200" b="0" i="0" u="none" strike="noStrike" kern="1200" baseline="0" dirty="0" smtClean="0">
                <a:solidFill>
                  <a:schemeClr val="tx1"/>
                </a:solidFill>
                <a:latin typeface="+mn-lt"/>
                <a:ea typeface="+mn-ea"/>
                <a:cs typeface="+mn-cs"/>
              </a:rPr>
              <a:t>). Divergence times were estimated using the </a:t>
            </a:r>
            <a:r>
              <a:rPr lang="en-US" sz="1200" b="0" i="0" u="none" strike="noStrike" kern="1200" baseline="0" dirty="0" err="1" smtClean="0">
                <a:solidFill>
                  <a:schemeClr val="tx1"/>
                </a:solidFill>
                <a:latin typeface="+mn-lt"/>
                <a:ea typeface="+mn-ea"/>
                <a:cs typeface="+mn-cs"/>
              </a:rPr>
              <a:t>autocorrelated</a:t>
            </a:r>
            <a:r>
              <a:rPr lang="en-US" sz="1200" b="0" i="0" u="none" strike="noStrike" kern="1200" baseline="0" dirty="0" smtClean="0">
                <a:solidFill>
                  <a:schemeClr val="tx1"/>
                </a:solidFill>
                <a:latin typeface="+mn-lt"/>
                <a:ea typeface="+mn-ea"/>
                <a:cs typeface="+mn-cs"/>
              </a:rPr>
              <a:t> and uncorrelated relaxed clocks in MCMCTREE in PAML 4.6 (</a:t>
            </a:r>
            <a:r>
              <a:rPr lang="en-US" sz="1200" b="0" i="1" u="none" strike="noStrike" kern="1200" baseline="0" dirty="0" smtClean="0">
                <a:solidFill>
                  <a:schemeClr val="tx1"/>
                </a:solidFill>
                <a:latin typeface="+mn-lt"/>
                <a:ea typeface="+mn-ea"/>
                <a:cs typeface="+mn-cs"/>
              </a:rPr>
              <a:t>77</a:t>
            </a:r>
            <a:r>
              <a:rPr lang="en-US" sz="1200" b="0" i="0" u="none" strike="noStrike" kern="1200" baseline="0" dirty="0" smtClean="0">
                <a:solidFill>
                  <a:schemeClr val="tx1"/>
                </a:solidFill>
                <a:latin typeface="+mn-lt"/>
                <a:ea typeface="+mn-ea"/>
                <a:cs typeface="+mn-cs"/>
              </a:rPr>
              <a:t>). Both types of relaxed clock methods produced similar date estimates; results from the </a:t>
            </a:r>
            <a:r>
              <a:rPr lang="en-US" sz="1200" b="0" i="0" u="none" strike="noStrike" kern="1200" baseline="0" dirty="0" err="1" smtClean="0">
                <a:solidFill>
                  <a:schemeClr val="tx1"/>
                </a:solidFill>
                <a:latin typeface="+mn-lt"/>
                <a:ea typeface="+mn-ea"/>
                <a:cs typeface="+mn-cs"/>
              </a:rPr>
              <a:t>autocorrelated</a:t>
            </a:r>
            <a:r>
              <a:rPr lang="en-US" sz="1200" b="0" i="0" u="none" strike="noStrike" kern="1200" baseline="0" dirty="0" smtClean="0">
                <a:solidFill>
                  <a:schemeClr val="tx1"/>
                </a:solidFill>
                <a:latin typeface="+mn-lt"/>
                <a:ea typeface="+mn-ea"/>
                <a:cs typeface="+mn-cs"/>
              </a:rPr>
              <a:t> method are reported in this study. We used the HKY85+GAMMA model of nucleotide substitution, with four rate categories for gamma-distributed rates across sites. Due to the very large size of the dataset, we used the approximate-likelihood method with branch lengths estimated using maximum-likelihood in the PAML program </a:t>
            </a:r>
            <a:r>
              <a:rPr lang="en-US" sz="1200" b="0" i="0" u="none" strike="noStrike" kern="1200" baseline="0" dirty="0" err="1" smtClean="0">
                <a:solidFill>
                  <a:schemeClr val="tx1"/>
                </a:solidFill>
                <a:latin typeface="+mn-lt"/>
                <a:ea typeface="+mn-ea"/>
                <a:cs typeface="+mn-cs"/>
              </a:rPr>
              <a:t>baseml</a:t>
            </a:r>
            <a:r>
              <a:rPr lang="en-US" sz="1200" b="0" i="0" u="none" strike="noStrike" kern="1200" baseline="0" dirty="0" smtClean="0">
                <a:solidFill>
                  <a:schemeClr val="tx1"/>
                </a:solidFill>
                <a:latin typeface="+mn-lt"/>
                <a:ea typeface="+mn-ea"/>
                <a:cs typeface="+mn-cs"/>
              </a:rPr>
              <a:t>. We also examined the effects of varying the gamma prior for the overall rates for genes (</a:t>
            </a:r>
            <a:r>
              <a:rPr lang="en-US" sz="1200" b="0" i="0" u="none" strike="noStrike" kern="1200" baseline="0" dirty="0" err="1" smtClean="0">
                <a:solidFill>
                  <a:schemeClr val="tx1"/>
                </a:solidFill>
                <a:latin typeface="+mn-lt"/>
                <a:ea typeface="+mn-ea"/>
                <a:cs typeface="+mn-cs"/>
              </a:rPr>
              <a:t>rgene_gamma</a:t>
            </a:r>
            <a:r>
              <a:rPr lang="en-US" sz="1200" b="0" i="0" u="none" strike="noStrike" kern="1200" baseline="0" dirty="0" smtClean="0">
                <a:solidFill>
                  <a:schemeClr val="tx1"/>
                </a:solidFill>
                <a:latin typeface="+mn-lt"/>
                <a:ea typeface="+mn-ea"/>
                <a:cs typeface="+mn-cs"/>
              </a:rPr>
              <a:t>) and found that our date estimates were robust to changes in this prior. </a:t>
            </a:r>
          </a:p>
          <a:p>
            <a:r>
              <a:rPr lang="en-US" sz="1200" b="0" i="0" u="none" strike="noStrike" kern="1200" baseline="0" dirty="0" smtClean="0">
                <a:solidFill>
                  <a:schemeClr val="tx1"/>
                </a:solidFill>
                <a:latin typeface="+mn-lt"/>
                <a:ea typeface="+mn-ea"/>
                <a:cs typeface="+mn-cs"/>
              </a:rPr>
              <a:t>Posterior distributions of divergence times were estimated by Markov chain Monte Carlo sampling, with samples drawn every 2000 steps over a total of 108 steps after a discarded burn-in of 2107 steps. To check for convergence to the stationary distribution, each analysis (including the </a:t>
            </a:r>
            <a:r>
              <a:rPr lang="en-US" sz="1200" b="0" i="0" u="none" strike="noStrike" kern="1200" baseline="0" dirty="0" err="1" smtClean="0">
                <a:solidFill>
                  <a:schemeClr val="tx1"/>
                </a:solidFill>
                <a:latin typeface="+mn-lt"/>
                <a:ea typeface="+mn-ea"/>
                <a:cs typeface="+mn-cs"/>
              </a:rPr>
              <a:t>baseml</a:t>
            </a:r>
            <a:r>
              <a:rPr lang="en-US" sz="1200" b="0" i="0" u="none" strike="noStrike" kern="1200" baseline="0" dirty="0" smtClean="0">
                <a:solidFill>
                  <a:schemeClr val="tx1"/>
                </a:solidFill>
                <a:latin typeface="+mn-lt"/>
                <a:ea typeface="+mn-ea"/>
                <a:cs typeface="+mn-cs"/>
              </a:rPr>
              <a:t> step) was run in duplicate and the results were compared between runs. </a:t>
            </a:r>
            <a:endParaRPr lang="en-US" dirty="0"/>
          </a:p>
        </p:txBody>
      </p:sp>
      <p:sp>
        <p:nvSpPr>
          <p:cNvPr id="4" name="Slide Number Placeholder 3"/>
          <p:cNvSpPr>
            <a:spLocks noGrp="1"/>
          </p:cNvSpPr>
          <p:nvPr>
            <p:ph type="sldNum" sz="quarter" idx="10"/>
          </p:nvPr>
        </p:nvSpPr>
        <p:spPr/>
        <p:txBody>
          <a:bodyPr/>
          <a:lstStyle/>
          <a:p>
            <a:fld id="{40280FD5-D230-A648-B355-EEB22314AB8A}" type="slidenum">
              <a:rPr lang="en-US" smtClean="0"/>
              <a:t>10</a:t>
            </a:fld>
            <a:endParaRPr lang="en-US"/>
          </a:p>
        </p:txBody>
      </p:sp>
    </p:spTree>
    <p:extLst>
      <p:ext uri="{BB962C8B-B14F-4D97-AF65-F5344CB8AC3E}">
        <p14:creationId xmlns:p14="http://schemas.microsoft.com/office/powerpoint/2010/main" val="774331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 infinite-sites plot can be used to deter- mine whether the amount of sequence data is </a:t>
            </a:r>
            <a:r>
              <a:rPr lang="en-US" sz="1200" kern="1200" dirty="0" err="1" smtClean="0">
                <a:solidFill>
                  <a:schemeClr val="tx1"/>
                </a:solidFill>
                <a:effectLst/>
                <a:latin typeface="+mn-lt"/>
                <a:ea typeface="+mn-ea"/>
                <a:cs typeface="+mn-cs"/>
              </a:rPr>
              <a:t>satur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ated</a:t>
            </a:r>
            <a:r>
              <a:rPr lang="en-US" sz="1200" kern="1200" dirty="0" smtClean="0">
                <a:solidFill>
                  <a:schemeClr val="tx1"/>
                </a:solidFill>
                <a:effectLst/>
                <a:latin typeface="+mn-lt"/>
                <a:ea typeface="+mn-ea"/>
                <a:cs typeface="+mn-cs"/>
              </a:rPr>
              <a:t> or whether including more sequence data is likely to improve the time estimates (FIG. 2). The theory has been extended to the analysis of large but finite data sets to partition the uncertainties in the posterior time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Here, the high correlation (</a:t>
            </a:r>
            <a:r>
              <a:rPr lang="en-US" sz="1200" b="0" i="1" kern="1200" dirty="0" smtClean="0">
                <a:solidFill>
                  <a:schemeClr val="tx1"/>
                </a:solidFill>
                <a:effectLst/>
                <a:latin typeface="+mn-lt"/>
                <a:ea typeface="+mn-ea"/>
                <a:cs typeface="+mn-cs"/>
              </a:rPr>
              <a:t>R</a:t>
            </a:r>
            <a:r>
              <a:rPr lang="en-US" sz="1200" b="0" kern="1200" dirty="0" smtClean="0">
                <a:solidFill>
                  <a:schemeClr val="tx1"/>
                </a:solidFill>
                <a:effectLst/>
                <a:latin typeface="+mn-lt"/>
                <a:ea typeface="+mn-ea"/>
                <a:cs typeface="+mn-cs"/>
              </a:rPr>
              <a:t>2 = 0.98) indicates that the amount of sequence data is very high, and the large uncertainties in the posterior time estimates are mostly due to uncertainties in the fossil calibrations; including more sequence data is unlikely to improve the posterior time estimates.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40280FD5-D230-A648-B355-EEB22314AB8A}" type="slidenum">
              <a:rPr lang="en-US" smtClean="0"/>
              <a:t>11</a:t>
            </a:fld>
            <a:endParaRPr lang="en-US"/>
          </a:p>
        </p:txBody>
      </p:sp>
    </p:spTree>
    <p:extLst>
      <p:ext uri="{BB962C8B-B14F-4D97-AF65-F5344CB8AC3E}">
        <p14:creationId xmlns:p14="http://schemas.microsoft.com/office/powerpoint/2010/main" val="3796337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280FD5-D230-A648-B355-EEB22314AB8A}" type="slidenum">
              <a:rPr lang="en-US" smtClean="0"/>
              <a:t>12</a:t>
            </a:fld>
            <a:endParaRPr lang="en-US"/>
          </a:p>
        </p:txBody>
      </p:sp>
    </p:spTree>
    <p:extLst>
      <p:ext uri="{BB962C8B-B14F-4D97-AF65-F5344CB8AC3E}">
        <p14:creationId xmlns:p14="http://schemas.microsoft.com/office/powerpoint/2010/main" val="3192742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280FD5-D230-A648-B355-EEB22314AB8A}" type="slidenum">
              <a:rPr lang="en-US" smtClean="0"/>
              <a:t>14</a:t>
            </a:fld>
            <a:endParaRPr lang="en-US"/>
          </a:p>
        </p:txBody>
      </p:sp>
    </p:spTree>
    <p:extLst>
      <p:ext uri="{BB962C8B-B14F-4D97-AF65-F5344CB8AC3E}">
        <p14:creationId xmlns:p14="http://schemas.microsoft.com/office/powerpoint/2010/main" val="527933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8A35CA-4162-974B-A211-032E83562016}" type="datetimeFigureOut">
              <a:rPr lang="en-US" smtClean="0"/>
              <a:t>6/8/17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D7C891-5A87-F44C-9BED-A4603F45C672}" type="slidenum">
              <a:rPr lang="en-US" smtClean="0"/>
              <a:t>‹#›</a:t>
            </a:fld>
            <a:endParaRPr lang="en-US"/>
          </a:p>
        </p:txBody>
      </p:sp>
    </p:spTree>
    <p:extLst>
      <p:ext uri="{BB962C8B-B14F-4D97-AF65-F5344CB8AC3E}">
        <p14:creationId xmlns:p14="http://schemas.microsoft.com/office/powerpoint/2010/main" val="533150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8A35CA-4162-974B-A211-032E83562016}" type="datetimeFigureOut">
              <a:rPr lang="en-US" smtClean="0"/>
              <a:t>6/8/17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D7C891-5A87-F44C-9BED-A4603F45C672}" type="slidenum">
              <a:rPr lang="en-US" smtClean="0"/>
              <a:t>‹#›</a:t>
            </a:fld>
            <a:endParaRPr lang="en-US"/>
          </a:p>
        </p:txBody>
      </p:sp>
    </p:spTree>
    <p:extLst>
      <p:ext uri="{BB962C8B-B14F-4D97-AF65-F5344CB8AC3E}">
        <p14:creationId xmlns:p14="http://schemas.microsoft.com/office/powerpoint/2010/main" val="25443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8A35CA-4162-974B-A211-032E83562016}" type="datetimeFigureOut">
              <a:rPr lang="en-US" smtClean="0"/>
              <a:t>6/8/17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D7C891-5A87-F44C-9BED-A4603F45C672}" type="slidenum">
              <a:rPr lang="en-US" smtClean="0"/>
              <a:t>‹#›</a:t>
            </a:fld>
            <a:endParaRPr lang="en-US"/>
          </a:p>
        </p:txBody>
      </p:sp>
    </p:spTree>
    <p:extLst>
      <p:ext uri="{BB962C8B-B14F-4D97-AF65-F5344CB8AC3E}">
        <p14:creationId xmlns:p14="http://schemas.microsoft.com/office/powerpoint/2010/main" val="1919464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8A35CA-4162-974B-A211-032E83562016}" type="datetimeFigureOut">
              <a:rPr lang="en-US" smtClean="0"/>
              <a:t>6/8/17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D7C891-5A87-F44C-9BED-A4603F45C672}" type="slidenum">
              <a:rPr lang="en-US" smtClean="0"/>
              <a:t>‹#›</a:t>
            </a:fld>
            <a:endParaRPr lang="en-US"/>
          </a:p>
        </p:txBody>
      </p:sp>
    </p:spTree>
    <p:extLst>
      <p:ext uri="{BB962C8B-B14F-4D97-AF65-F5344CB8AC3E}">
        <p14:creationId xmlns:p14="http://schemas.microsoft.com/office/powerpoint/2010/main" val="3796034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8A35CA-4162-974B-A211-032E83562016}" type="datetimeFigureOut">
              <a:rPr lang="en-US" smtClean="0"/>
              <a:t>6/8/17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D7C891-5A87-F44C-9BED-A4603F45C672}" type="slidenum">
              <a:rPr lang="en-US" smtClean="0"/>
              <a:t>‹#›</a:t>
            </a:fld>
            <a:endParaRPr lang="en-US"/>
          </a:p>
        </p:txBody>
      </p:sp>
    </p:spTree>
    <p:extLst>
      <p:ext uri="{BB962C8B-B14F-4D97-AF65-F5344CB8AC3E}">
        <p14:creationId xmlns:p14="http://schemas.microsoft.com/office/powerpoint/2010/main" val="3767564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8A35CA-4162-974B-A211-032E83562016}" type="datetimeFigureOut">
              <a:rPr lang="en-US" smtClean="0"/>
              <a:t>6/8/17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D7C891-5A87-F44C-9BED-A4603F45C672}" type="slidenum">
              <a:rPr lang="en-US" smtClean="0"/>
              <a:t>‹#›</a:t>
            </a:fld>
            <a:endParaRPr lang="en-US"/>
          </a:p>
        </p:txBody>
      </p:sp>
    </p:spTree>
    <p:extLst>
      <p:ext uri="{BB962C8B-B14F-4D97-AF65-F5344CB8AC3E}">
        <p14:creationId xmlns:p14="http://schemas.microsoft.com/office/powerpoint/2010/main" val="3252998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8A35CA-4162-974B-A211-032E83562016}" type="datetimeFigureOut">
              <a:rPr lang="en-US" smtClean="0"/>
              <a:t>6/8/17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D7C891-5A87-F44C-9BED-A4603F45C672}" type="slidenum">
              <a:rPr lang="en-US" smtClean="0"/>
              <a:t>‹#›</a:t>
            </a:fld>
            <a:endParaRPr lang="en-US"/>
          </a:p>
        </p:txBody>
      </p:sp>
    </p:spTree>
    <p:extLst>
      <p:ext uri="{BB962C8B-B14F-4D97-AF65-F5344CB8AC3E}">
        <p14:creationId xmlns:p14="http://schemas.microsoft.com/office/powerpoint/2010/main" val="1081051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8A35CA-4162-974B-A211-032E83562016}" type="datetimeFigureOut">
              <a:rPr lang="en-US" smtClean="0"/>
              <a:t>6/8/17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D7C891-5A87-F44C-9BED-A4603F45C672}" type="slidenum">
              <a:rPr lang="en-US" smtClean="0"/>
              <a:t>‹#›</a:t>
            </a:fld>
            <a:endParaRPr lang="en-US"/>
          </a:p>
        </p:txBody>
      </p:sp>
    </p:spTree>
    <p:extLst>
      <p:ext uri="{BB962C8B-B14F-4D97-AF65-F5344CB8AC3E}">
        <p14:creationId xmlns:p14="http://schemas.microsoft.com/office/powerpoint/2010/main" val="2967931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8A35CA-4162-974B-A211-032E83562016}" type="datetimeFigureOut">
              <a:rPr lang="en-US" smtClean="0"/>
              <a:t>6/8/17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D7C891-5A87-F44C-9BED-A4603F45C672}" type="slidenum">
              <a:rPr lang="en-US" smtClean="0"/>
              <a:t>‹#›</a:t>
            </a:fld>
            <a:endParaRPr lang="en-US"/>
          </a:p>
        </p:txBody>
      </p:sp>
    </p:spTree>
    <p:extLst>
      <p:ext uri="{BB962C8B-B14F-4D97-AF65-F5344CB8AC3E}">
        <p14:creationId xmlns:p14="http://schemas.microsoft.com/office/powerpoint/2010/main" val="4107092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8A35CA-4162-974B-A211-032E83562016}" type="datetimeFigureOut">
              <a:rPr lang="en-US" smtClean="0"/>
              <a:t>6/8/17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D7C891-5A87-F44C-9BED-A4603F45C672}" type="slidenum">
              <a:rPr lang="en-US" smtClean="0"/>
              <a:t>‹#›</a:t>
            </a:fld>
            <a:endParaRPr lang="en-US"/>
          </a:p>
        </p:txBody>
      </p:sp>
    </p:spTree>
    <p:extLst>
      <p:ext uri="{BB962C8B-B14F-4D97-AF65-F5344CB8AC3E}">
        <p14:creationId xmlns:p14="http://schemas.microsoft.com/office/powerpoint/2010/main" val="1282289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8A35CA-4162-974B-A211-032E83562016}" type="datetimeFigureOut">
              <a:rPr lang="en-US" smtClean="0"/>
              <a:t>6/8/17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D7C891-5A87-F44C-9BED-A4603F45C672}" type="slidenum">
              <a:rPr lang="en-US" smtClean="0"/>
              <a:t>‹#›</a:t>
            </a:fld>
            <a:endParaRPr lang="en-US"/>
          </a:p>
        </p:txBody>
      </p:sp>
    </p:spTree>
    <p:extLst>
      <p:ext uri="{BB962C8B-B14F-4D97-AF65-F5344CB8AC3E}">
        <p14:creationId xmlns:p14="http://schemas.microsoft.com/office/powerpoint/2010/main" val="42626265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8A35CA-4162-974B-A211-032E83562016}" type="datetimeFigureOut">
              <a:rPr lang="en-US" smtClean="0"/>
              <a:t>6/8/17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D7C891-5A87-F44C-9BED-A4603F45C672}" type="slidenum">
              <a:rPr lang="en-US" smtClean="0"/>
              <a:t>‹#›</a:t>
            </a:fld>
            <a:endParaRPr lang="en-US"/>
          </a:p>
        </p:txBody>
      </p:sp>
    </p:spTree>
    <p:extLst>
      <p:ext uri="{BB962C8B-B14F-4D97-AF65-F5344CB8AC3E}">
        <p14:creationId xmlns:p14="http://schemas.microsoft.com/office/powerpoint/2010/main" val="616949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latteryjp@si.edu" TargetMode="External"/><Relationship Id="rId4" Type="http://schemas.openxmlformats.org/officeDocument/2006/relationships/hyperlink" Target="mailto:Jill.Pecon-Slattery@colostate.edu" TargetMode="External"/><Relationship Id="rId5" Type="http://schemas.openxmlformats.org/officeDocument/2006/relationships/hyperlink" Target="http://www.cornerstonegenomics.com" TargetMode="External"/><Relationship Id="rId6" Type="http://schemas.openxmlformats.org/officeDocument/2006/relationships/hyperlink" Target="http://gdwworkshop.colostate.edu" TargetMode="Externa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emf"/></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jpeg"/><Relationship Id="rId5" Type="http://schemas.openxmlformats.org/officeDocument/2006/relationships/image" Target="../media/image14.png"/><Relationship Id="rId6" Type="http://schemas.openxmlformats.org/officeDocument/2006/relationships/image" Target="../media/image15.jpeg"/><Relationship Id="rId7"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5" Type="http://schemas.openxmlformats.org/officeDocument/2006/relationships/image" Target="../media/image21.png"/><Relationship Id="rId6" Type="http://schemas.openxmlformats.org/officeDocument/2006/relationships/image" Target="../media/image22.jpeg"/><Relationship Id="rId7" Type="http://schemas.openxmlformats.org/officeDocument/2006/relationships/image" Target="../media/image23.jpe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jpeg"/><Relationship Id="rId7" Type="http://schemas.openxmlformats.org/officeDocument/2006/relationships/image" Target="../media/image28.jpe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emf"/></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16.jpeg"/><Relationship Id="rId5" Type="http://schemas.openxmlformats.org/officeDocument/2006/relationships/image" Target="../media/image13.jpeg"/><Relationship Id="rId6" Type="http://schemas.openxmlformats.org/officeDocument/2006/relationships/image" Target="../media/image15.jpe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emf"/><Relationship Id="rId3"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5885" y="3400486"/>
            <a:ext cx="7772400" cy="1470025"/>
          </a:xfrm>
        </p:spPr>
        <p:txBody>
          <a:bodyPr>
            <a:normAutofit/>
          </a:bodyPr>
          <a:lstStyle/>
          <a:p>
            <a:r>
              <a:rPr lang="en-US" sz="3600" dirty="0" smtClean="0"/>
              <a:t>Molecular clocks, Gene Trees and Species Trees</a:t>
            </a:r>
            <a:endParaRPr lang="en-US" sz="3600" dirty="0"/>
          </a:p>
        </p:txBody>
      </p:sp>
      <p:sp>
        <p:nvSpPr>
          <p:cNvPr id="3" name="Subtitle 2"/>
          <p:cNvSpPr>
            <a:spLocks noGrp="1"/>
          </p:cNvSpPr>
          <p:nvPr>
            <p:ph type="subTitle" idx="1"/>
          </p:nvPr>
        </p:nvSpPr>
        <p:spPr>
          <a:xfrm>
            <a:off x="1331685" y="4774105"/>
            <a:ext cx="6400800" cy="1195845"/>
          </a:xfrm>
        </p:spPr>
        <p:txBody>
          <a:bodyPr>
            <a:normAutofit/>
          </a:bodyPr>
          <a:lstStyle/>
          <a:p>
            <a:r>
              <a:rPr lang="en-US" sz="1600" dirty="0" smtClean="0"/>
              <a:t>Genomics of Disease in Wildlife Workshop</a:t>
            </a:r>
          </a:p>
          <a:p>
            <a:r>
              <a:rPr lang="en-US" sz="1600" dirty="0" smtClean="0"/>
              <a:t>Colorado State University</a:t>
            </a:r>
          </a:p>
          <a:p>
            <a:r>
              <a:rPr lang="en-US" sz="1600" dirty="0" smtClean="0"/>
              <a:t>June 3-11, 2017</a:t>
            </a:r>
          </a:p>
        </p:txBody>
      </p:sp>
      <p:sp>
        <p:nvSpPr>
          <p:cNvPr id="5" name="TextBox 4"/>
          <p:cNvSpPr txBox="1"/>
          <p:nvPr/>
        </p:nvSpPr>
        <p:spPr>
          <a:xfrm>
            <a:off x="357847" y="6238680"/>
            <a:ext cx="3323108" cy="923330"/>
          </a:xfrm>
          <a:prstGeom prst="rect">
            <a:avLst/>
          </a:prstGeom>
          <a:noFill/>
        </p:spPr>
        <p:txBody>
          <a:bodyPr wrap="none" rtlCol="0">
            <a:spAutoFit/>
          </a:bodyPr>
          <a:lstStyle/>
          <a:p>
            <a:r>
              <a:rPr lang="en-US" dirty="0" smtClean="0">
                <a:hlinkClick r:id="rId3"/>
              </a:rPr>
              <a:t>Slatteryjp@si.edu</a:t>
            </a:r>
            <a:endParaRPr lang="en-US" dirty="0" smtClean="0"/>
          </a:p>
          <a:p>
            <a:r>
              <a:rPr lang="en-US" dirty="0" smtClean="0">
                <a:hlinkClick r:id="rId4"/>
              </a:rPr>
              <a:t>Jill.Pecon-Slattery@colostate.edu</a:t>
            </a:r>
            <a:endParaRPr lang="en-US" dirty="0" smtClean="0"/>
          </a:p>
          <a:p>
            <a:endParaRPr lang="en-US" dirty="0"/>
          </a:p>
        </p:txBody>
      </p:sp>
      <p:sp>
        <p:nvSpPr>
          <p:cNvPr id="6" name="TextBox 5"/>
          <p:cNvSpPr txBox="1"/>
          <p:nvPr/>
        </p:nvSpPr>
        <p:spPr>
          <a:xfrm>
            <a:off x="5578354" y="6238680"/>
            <a:ext cx="3473690" cy="1200329"/>
          </a:xfrm>
          <a:prstGeom prst="rect">
            <a:avLst/>
          </a:prstGeom>
          <a:noFill/>
        </p:spPr>
        <p:txBody>
          <a:bodyPr wrap="none" rtlCol="0">
            <a:spAutoFit/>
          </a:bodyPr>
          <a:lstStyle/>
          <a:p>
            <a:r>
              <a:rPr lang="en-US" dirty="0" smtClean="0">
                <a:hlinkClick r:id="rId5"/>
              </a:rPr>
              <a:t>www.cornerstonegenomics.com</a:t>
            </a:r>
            <a:endParaRPr lang="en-US" dirty="0" smtClean="0"/>
          </a:p>
          <a:p>
            <a:r>
              <a:rPr lang="en-US" dirty="0">
                <a:hlinkClick r:id="rId6"/>
              </a:rPr>
              <a:t>http://</a:t>
            </a:r>
            <a:r>
              <a:rPr lang="en-US" dirty="0" smtClean="0">
                <a:hlinkClick r:id="rId6"/>
              </a:rPr>
              <a:t>gdwworkshop.colostate.edu</a:t>
            </a:r>
            <a:endParaRPr lang="en-US" dirty="0" smtClean="0"/>
          </a:p>
          <a:p>
            <a:endParaRPr lang="en-US" dirty="0" smtClean="0"/>
          </a:p>
          <a:p>
            <a:endParaRPr lang="en-US" dirty="0"/>
          </a:p>
        </p:txBody>
      </p:sp>
      <p:pic>
        <p:nvPicPr>
          <p:cNvPr id="10" name="Picture 9"/>
          <p:cNvPicPr>
            <a:picLocks noChangeAspect="1"/>
          </p:cNvPicPr>
          <p:nvPr/>
        </p:nvPicPr>
        <p:blipFill>
          <a:blip r:embed="rId7"/>
          <a:stretch>
            <a:fillRect/>
          </a:stretch>
        </p:blipFill>
        <p:spPr>
          <a:xfrm>
            <a:off x="2249260" y="0"/>
            <a:ext cx="4565650" cy="3613150"/>
          </a:xfrm>
          <a:prstGeom prst="rect">
            <a:avLst/>
          </a:prstGeom>
        </p:spPr>
      </p:pic>
    </p:spTree>
    <p:extLst>
      <p:ext uri="{BB962C8B-B14F-4D97-AF65-F5344CB8AC3E}">
        <p14:creationId xmlns:p14="http://schemas.microsoft.com/office/powerpoint/2010/main" val="29237200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79" y="414771"/>
            <a:ext cx="4494276" cy="5852160"/>
          </a:xfrm>
          <a:prstGeom prst="rect">
            <a:avLst/>
          </a:prstGeom>
        </p:spPr>
      </p:pic>
      <p:sp>
        <p:nvSpPr>
          <p:cNvPr id="4" name="TextBox 3"/>
          <p:cNvSpPr txBox="1"/>
          <p:nvPr/>
        </p:nvSpPr>
        <p:spPr>
          <a:xfrm>
            <a:off x="5500666" y="414771"/>
            <a:ext cx="3643334" cy="3139321"/>
          </a:xfrm>
          <a:prstGeom prst="rect">
            <a:avLst/>
          </a:prstGeom>
          <a:noFill/>
        </p:spPr>
        <p:txBody>
          <a:bodyPr wrap="square" rtlCol="0">
            <a:spAutoFit/>
          </a:bodyPr>
          <a:lstStyle/>
          <a:p>
            <a:r>
              <a:rPr lang="en-US" b="1" dirty="0" smtClean="0"/>
              <a:t>Selection Criteria </a:t>
            </a:r>
          </a:p>
          <a:p>
            <a:r>
              <a:rPr lang="en-US" b="1" dirty="0" smtClean="0"/>
              <a:t>39 Fossil Calibration Points</a:t>
            </a:r>
          </a:p>
          <a:p>
            <a:endParaRPr lang="en-US" dirty="0"/>
          </a:p>
          <a:p>
            <a:pPr marL="342900" indent="-342900">
              <a:buFont typeface="+mj-lt"/>
              <a:buAutoNum type="arabicPeriod"/>
            </a:pPr>
            <a:r>
              <a:rPr lang="en-US" dirty="0" smtClean="0"/>
              <a:t>Increases from root, oldest to youngest</a:t>
            </a:r>
          </a:p>
          <a:p>
            <a:pPr marL="342900" indent="-342900">
              <a:buFont typeface="+mj-lt"/>
              <a:buAutoNum type="arabicPeriod"/>
            </a:pPr>
            <a:r>
              <a:rPr lang="en-US" dirty="0" smtClean="0"/>
              <a:t>Literature reference, citation, supporting documentation</a:t>
            </a:r>
          </a:p>
          <a:p>
            <a:pPr marL="342900" indent="-342900">
              <a:buFont typeface="+mj-lt"/>
              <a:buAutoNum type="arabicPeriod"/>
            </a:pPr>
            <a:r>
              <a:rPr lang="en-US" dirty="0" smtClean="0"/>
              <a:t>Taxonomic description</a:t>
            </a:r>
          </a:p>
          <a:p>
            <a:pPr marL="342900" indent="-342900">
              <a:buFont typeface="+mj-lt"/>
              <a:buAutoNum type="arabicPeriod"/>
            </a:pPr>
            <a:r>
              <a:rPr lang="en-US" dirty="0" smtClean="0"/>
              <a:t>Stratigraphic </a:t>
            </a:r>
            <a:r>
              <a:rPr lang="en-US" dirty="0"/>
              <a:t>r</a:t>
            </a:r>
            <a:r>
              <a:rPr lang="en-US" dirty="0" smtClean="0"/>
              <a:t>ange of fossil taxon</a:t>
            </a:r>
          </a:p>
          <a:p>
            <a:pPr marL="342900" indent="-342900">
              <a:buFont typeface="+mj-lt"/>
              <a:buAutoNum type="arabicPeriod"/>
            </a:pPr>
            <a:r>
              <a:rPr lang="en-US" dirty="0" smtClean="0"/>
              <a:t>Parts of skeleton used for fossil date</a:t>
            </a:r>
            <a:endParaRPr lang="en-US" dirty="0"/>
          </a:p>
        </p:txBody>
      </p:sp>
      <p:sp>
        <p:nvSpPr>
          <p:cNvPr id="6" name="Text Box 4"/>
          <p:cNvSpPr txBox="1">
            <a:spLocks noChangeArrowheads="1"/>
          </p:cNvSpPr>
          <p:nvPr/>
        </p:nvSpPr>
        <p:spPr bwMode="auto">
          <a:xfrm>
            <a:off x="4883480" y="6324668"/>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Erich D. Jarvis et al. Science 2014;346:1320-1331</a:t>
            </a:r>
          </a:p>
        </p:txBody>
      </p:sp>
    </p:spTree>
    <p:extLst>
      <p:ext uri="{BB962C8B-B14F-4D97-AF65-F5344CB8AC3E}">
        <p14:creationId xmlns:p14="http://schemas.microsoft.com/office/powerpoint/2010/main" val="407877310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Saturation of Sites Or Incomplete Fossil Record?</a:t>
            </a:r>
            <a:endParaRPr lang="en-US" dirty="0"/>
          </a:p>
        </p:txBody>
      </p:sp>
      <p:pic>
        <p:nvPicPr>
          <p:cNvPr id="4" name="Content Placeholder 3"/>
          <p:cNvPicPr>
            <a:picLocks noGrp="1" noChangeAspect="1"/>
          </p:cNvPicPr>
          <p:nvPr>
            <p:ph idx="1"/>
          </p:nvPr>
        </p:nvPicPr>
        <p:blipFill>
          <a:blip r:embed="rId3"/>
          <a:srcRect l="-28488" r="-28488"/>
          <a:stretch>
            <a:fillRect/>
          </a:stretch>
        </p:blipFill>
        <p:spPr/>
      </p:pic>
      <p:pic>
        <p:nvPicPr>
          <p:cNvPr id="5" name="Picture 4"/>
          <p:cNvPicPr>
            <a:picLocks noChangeAspect="1"/>
          </p:cNvPicPr>
          <p:nvPr/>
        </p:nvPicPr>
        <p:blipFill>
          <a:blip r:embed="rId4"/>
          <a:stretch>
            <a:fillRect/>
          </a:stretch>
        </p:blipFill>
        <p:spPr>
          <a:xfrm>
            <a:off x="1511300" y="6197539"/>
            <a:ext cx="6121400" cy="190500"/>
          </a:xfrm>
          <a:prstGeom prst="rect">
            <a:avLst/>
          </a:prstGeom>
        </p:spPr>
      </p:pic>
    </p:spTree>
    <p:extLst>
      <p:ext uri="{BB962C8B-B14F-4D97-AF65-F5344CB8AC3E}">
        <p14:creationId xmlns:p14="http://schemas.microsoft.com/office/powerpoint/2010/main" val="102022876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Time-Trees with Pathogen Genomes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Absence of pathogen fossils for calibration</a:t>
            </a:r>
          </a:p>
          <a:p>
            <a:r>
              <a:rPr lang="en-US" dirty="0"/>
              <a:t>R</a:t>
            </a:r>
            <a:r>
              <a:rPr lang="en-US" dirty="0" smtClean="0"/>
              <a:t>ates of genome evolution:</a:t>
            </a:r>
          </a:p>
          <a:p>
            <a:pPr lvl="1"/>
            <a:r>
              <a:rPr lang="en-US" dirty="0" smtClean="0"/>
              <a:t>RNA viruses (fastest)</a:t>
            </a:r>
          </a:p>
          <a:p>
            <a:pPr lvl="1"/>
            <a:r>
              <a:rPr lang="en-US" dirty="0" err="1" smtClean="0"/>
              <a:t>dsDNA</a:t>
            </a:r>
            <a:r>
              <a:rPr lang="en-US" dirty="0" smtClean="0"/>
              <a:t> viruses</a:t>
            </a:r>
          </a:p>
          <a:p>
            <a:pPr lvl="1"/>
            <a:r>
              <a:rPr lang="en-US" dirty="0" smtClean="0"/>
              <a:t>Bacteria (slowest)</a:t>
            </a:r>
          </a:p>
          <a:p>
            <a:r>
              <a:rPr lang="en-US" dirty="0" smtClean="0"/>
              <a:t>Inferences from temporal samples </a:t>
            </a:r>
          </a:p>
          <a:p>
            <a:r>
              <a:rPr lang="en-US" dirty="0" smtClean="0"/>
              <a:t>Intra-host evolutionary rates</a:t>
            </a:r>
          </a:p>
          <a:p>
            <a:r>
              <a:rPr lang="en-US" dirty="0" smtClean="0"/>
              <a:t>In general, the longer the residence time within host population or species, the greater the evolutionary divergence among strains.</a:t>
            </a:r>
          </a:p>
          <a:p>
            <a:pPr lvl="1"/>
            <a:r>
              <a:rPr lang="en-US" dirty="0" smtClean="0"/>
              <a:t>Should take into account that greater the evolutionary time interval, the greater the opportunity for purifying selection, site saturation (multiple hits),to limit diversity (approaches the asymptote)</a:t>
            </a:r>
          </a:p>
        </p:txBody>
      </p:sp>
    </p:spTree>
    <p:extLst>
      <p:ext uri="{BB962C8B-B14F-4D97-AF65-F5344CB8AC3E}">
        <p14:creationId xmlns:p14="http://schemas.microsoft.com/office/powerpoint/2010/main" val="20178798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Pathogen Genome Evolutionary Rates</a:t>
            </a:r>
            <a:endParaRPr lang="en-US" dirty="0"/>
          </a:p>
        </p:txBody>
      </p:sp>
      <p:pic>
        <p:nvPicPr>
          <p:cNvPr id="4" name="Content Placeholder 3"/>
          <p:cNvPicPr>
            <a:picLocks noGrp="1" noChangeAspect="1"/>
          </p:cNvPicPr>
          <p:nvPr>
            <p:ph idx="1"/>
          </p:nvPr>
        </p:nvPicPr>
        <p:blipFill>
          <a:blip r:embed="rId2"/>
          <a:srcRect l="-23598" r="-23598"/>
          <a:stretch>
            <a:fillRect/>
          </a:stretch>
        </p:blipFill>
        <p:spPr/>
      </p:pic>
    </p:spTree>
    <p:extLst>
      <p:ext uri="{BB962C8B-B14F-4D97-AF65-F5344CB8AC3E}">
        <p14:creationId xmlns:p14="http://schemas.microsoft.com/office/powerpoint/2010/main" val="186083233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Relationship between nucleotide substitution rates and transmission events</a:t>
            </a:r>
            <a:endParaRPr lang="en-US" sz="3200" dirty="0"/>
          </a:p>
        </p:txBody>
      </p:sp>
      <p:pic>
        <p:nvPicPr>
          <p:cNvPr id="4" name="Content Placeholder 3"/>
          <p:cNvPicPr>
            <a:picLocks noGrp="1" noChangeAspect="1"/>
          </p:cNvPicPr>
          <p:nvPr>
            <p:ph idx="1"/>
          </p:nvPr>
        </p:nvPicPr>
        <p:blipFill>
          <a:blip r:embed="rId3"/>
          <a:srcRect l="-16367" r="-16367"/>
          <a:stretch>
            <a:fillRect/>
          </a:stretch>
        </p:blipFill>
        <p:spPr/>
      </p:pic>
    </p:spTree>
    <p:extLst>
      <p:ext uri="{BB962C8B-B14F-4D97-AF65-F5344CB8AC3E}">
        <p14:creationId xmlns:p14="http://schemas.microsoft.com/office/powerpoint/2010/main" val="200344234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Divergence estimates across FIV genome reveal unequal rates, selection, and recombination</a:t>
            </a:r>
            <a:endParaRPr lang="en-US" sz="2800" dirty="0"/>
          </a:p>
        </p:txBody>
      </p:sp>
      <p:pic>
        <p:nvPicPr>
          <p:cNvPr id="4" name="Content Placeholder 3"/>
          <p:cNvPicPr>
            <a:picLocks noGrp="1" noChangeAspect="1"/>
          </p:cNvPicPr>
          <p:nvPr>
            <p:ph idx="1"/>
          </p:nvPr>
        </p:nvPicPr>
        <p:blipFill>
          <a:blip r:embed="rId3"/>
          <a:srcRect l="-5841" r="-5841"/>
          <a:stretch>
            <a:fillRect/>
          </a:stretch>
        </p:blipFill>
        <p:spPr>
          <a:xfrm>
            <a:off x="-203398" y="1492029"/>
            <a:ext cx="9085434" cy="4996639"/>
          </a:xfrm>
        </p:spPr>
      </p:pic>
      <p:pic>
        <p:nvPicPr>
          <p:cNvPr id="5" name="Picture 20" descr="pumang"/>
          <p:cNvPicPr>
            <a:picLocks noChangeAspect="1" noChangeArrowheads="1"/>
          </p:cNvPicPr>
          <p:nvPr/>
        </p:nvPicPr>
        <p:blipFill>
          <a:blip r:embed="rId4"/>
          <a:srcRect/>
          <a:stretch>
            <a:fillRect/>
          </a:stretch>
        </p:blipFill>
        <p:spPr bwMode="auto">
          <a:xfrm>
            <a:off x="8290866" y="2350309"/>
            <a:ext cx="753456" cy="940987"/>
          </a:xfrm>
          <a:prstGeom prst="rect">
            <a:avLst/>
          </a:prstGeom>
          <a:noFill/>
        </p:spPr>
      </p:pic>
      <p:pic>
        <p:nvPicPr>
          <p:cNvPr id="6" name="Picture 26" descr="lion"/>
          <p:cNvPicPr>
            <a:picLocks noChangeAspect="1" noChangeArrowheads="1"/>
          </p:cNvPicPr>
          <p:nvPr/>
        </p:nvPicPr>
        <p:blipFill>
          <a:blip r:embed="rId5"/>
          <a:srcRect/>
          <a:stretch>
            <a:fillRect/>
          </a:stretch>
        </p:blipFill>
        <p:spPr bwMode="auto">
          <a:xfrm>
            <a:off x="8060058" y="1527715"/>
            <a:ext cx="984264" cy="663573"/>
          </a:xfrm>
          <a:prstGeom prst="rect">
            <a:avLst/>
          </a:prstGeom>
          <a:noFill/>
        </p:spPr>
      </p:pic>
      <p:pic>
        <p:nvPicPr>
          <p:cNvPr id="7" name="Picture 23" descr="manul-1"/>
          <p:cNvPicPr>
            <a:picLocks noChangeAspect="1" noChangeArrowheads="1"/>
          </p:cNvPicPr>
          <p:nvPr/>
        </p:nvPicPr>
        <p:blipFill>
          <a:blip r:embed="rId6"/>
          <a:srcRect l="9085" t="5400" r="9085" b="9900"/>
          <a:stretch>
            <a:fillRect/>
          </a:stretch>
        </p:blipFill>
        <p:spPr bwMode="auto">
          <a:xfrm>
            <a:off x="8060058" y="3435468"/>
            <a:ext cx="1079694" cy="638052"/>
          </a:xfrm>
          <a:prstGeom prst="rect">
            <a:avLst/>
          </a:prstGeom>
          <a:noFill/>
        </p:spPr>
      </p:pic>
      <p:pic>
        <p:nvPicPr>
          <p:cNvPr id="8" name="Picture 17"/>
          <p:cNvPicPr>
            <a:picLocks noChangeAspect="1" noChangeArrowheads="1"/>
          </p:cNvPicPr>
          <p:nvPr/>
        </p:nvPicPr>
        <p:blipFill>
          <a:blip r:embed="rId7">
            <a:lum bright="10000"/>
          </a:blip>
          <a:srcRect/>
          <a:stretch>
            <a:fillRect/>
          </a:stretch>
        </p:blipFill>
        <p:spPr bwMode="auto">
          <a:xfrm>
            <a:off x="8053400" y="4267941"/>
            <a:ext cx="1086352" cy="673561"/>
          </a:xfrm>
          <a:prstGeom prst="rect">
            <a:avLst/>
          </a:prstGeom>
          <a:noFill/>
          <a:ln w="19050">
            <a:solidFill>
              <a:schemeClr val="accent1"/>
            </a:solidFill>
            <a:miter lim="800000"/>
            <a:headEnd/>
            <a:tailEnd/>
          </a:ln>
        </p:spPr>
      </p:pic>
      <p:sp>
        <p:nvSpPr>
          <p:cNvPr id="10" name="TextBox 9"/>
          <p:cNvSpPr txBox="1"/>
          <p:nvPr/>
        </p:nvSpPr>
        <p:spPr>
          <a:xfrm>
            <a:off x="272534" y="6488668"/>
            <a:ext cx="2718534" cy="253916"/>
          </a:xfrm>
          <a:prstGeom prst="rect">
            <a:avLst/>
          </a:prstGeom>
          <a:noFill/>
        </p:spPr>
        <p:txBody>
          <a:bodyPr wrap="none" rtlCol="0">
            <a:spAutoFit/>
          </a:bodyPr>
          <a:lstStyle/>
          <a:p>
            <a:r>
              <a:rPr lang="en-US" sz="1050" dirty="0" smtClean="0"/>
              <a:t>Pecon-Slattery et al 2008. BMC Genomics 9:66</a:t>
            </a:r>
            <a:endParaRPr lang="en-US" sz="1050" dirty="0"/>
          </a:p>
        </p:txBody>
      </p:sp>
    </p:spTree>
    <p:extLst>
      <p:ext uri="{BB962C8B-B14F-4D97-AF65-F5344CB8AC3E}">
        <p14:creationId xmlns:p14="http://schemas.microsoft.com/office/powerpoint/2010/main" val="128979479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Incomplete Lineage Sorting (ILS)</a:t>
            </a:r>
            <a:endParaRPr lang="en-US" sz="2800" dirty="0"/>
          </a:p>
        </p:txBody>
      </p:sp>
      <p:sp>
        <p:nvSpPr>
          <p:cNvPr id="3" name="Content Placeholder 2"/>
          <p:cNvSpPr>
            <a:spLocks noGrp="1"/>
          </p:cNvSpPr>
          <p:nvPr>
            <p:ph idx="1"/>
          </p:nvPr>
        </p:nvSpPr>
        <p:spPr/>
        <p:txBody>
          <a:bodyPr>
            <a:normAutofit fontScale="55000" lnSpcReduction="20000"/>
          </a:bodyPr>
          <a:lstStyle/>
          <a:p>
            <a:r>
              <a:rPr lang="en-US" dirty="0" smtClean="0"/>
              <a:t>Incomplete lineage sorting occurs when gene trees do not reflect true species phylogeny (reciprocal </a:t>
            </a:r>
            <a:r>
              <a:rPr lang="en-US" dirty="0" err="1" smtClean="0"/>
              <a:t>monophyly</a:t>
            </a:r>
            <a:r>
              <a:rPr lang="en-US" dirty="0" smtClean="0"/>
              <a:t>).  The genes, due to biological processes such as inter-species hybridization, introgression, reticulate evolution, or molecular processes (</a:t>
            </a:r>
            <a:r>
              <a:rPr lang="en-US" dirty="0" err="1" smtClean="0"/>
              <a:t>i.e</a:t>
            </a:r>
            <a:r>
              <a:rPr lang="en-US" dirty="0" smtClean="0"/>
              <a:t> mutation rate, recombination, or genome function), provide alternate topologies.</a:t>
            </a:r>
          </a:p>
          <a:p>
            <a:endParaRPr lang="en-US" dirty="0" smtClean="0"/>
          </a:p>
          <a:p>
            <a:r>
              <a:rPr lang="en-US" dirty="0" smtClean="0"/>
              <a:t>Characteristic in radiations characterized by short internal internode distances correlated with rapid diversification. </a:t>
            </a:r>
          </a:p>
          <a:p>
            <a:endParaRPr lang="en-US" dirty="0"/>
          </a:p>
          <a:p>
            <a:r>
              <a:rPr lang="en-US" dirty="0" smtClean="0"/>
              <a:t>Usually nodes are weakly supported (&lt;70%) with bootstrap values or Bayesian proportions (&lt;0.9)</a:t>
            </a:r>
          </a:p>
          <a:p>
            <a:endParaRPr lang="en-US" dirty="0"/>
          </a:p>
          <a:p>
            <a:r>
              <a:rPr lang="en-US" dirty="0" smtClean="0"/>
              <a:t>Concatenation studies tend to ignore these genes alternate topologies as it generates too much ‘noise’ or </a:t>
            </a:r>
            <a:r>
              <a:rPr lang="en-US" dirty="0" err="1" smtClean="0"/>
              <a:t>homoplasy</a:t>
            </a:r>
            <a:r>
              <a:rPr lang="en-US" dirty="0" smtClean="0"/>
              <a:t> (convergent, reversal, multiple hits)</a:t>
            </a:r>
          </a:p>
          <a:p>
            <a:endParaRPr lang="en-US" dirty="0"/>
          </a:p>
          <a:p>
            <a:r>
              <a:rPr lang="en-US" dirty="0" smtClean="0"/>
              <a:t>However, recent studies particularly with humans and great apes indicate that these gene may have functional implications important in understanding species biology and/or adaptive evolution</a:t>
            </a:r>
            <a:endParaRPr lang="en-US" dirty="0"/>
          </a:p>
        </p:txBody>
      </p:sp>
    </p:spTree>
    <p:extLst>
      <p:ext uri="{BB962C8B-B14F-4D97-AF65-F5344CB8AC3E}">
        <p14:creationId xmlns:p14="http://schemas.microsoft.com/office/powerpoint/2010/main" val="291213600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 Tree and Species Tree Discordance</a:t>
            </a:r>
            <a:endParaRPr lang="en-US" dirty="0"/>
          </a:p>
        </p:txBody>
      </p:sp>
      <p:pic>
        <p:nvPicPr>
          <p:cNvPr id="4" name="Content Placeholder 3"/>
          <p:cNvPicPr>
            <a:picLocks noGrp="1" noChangeAspect="1"/>
          </p:cNvPicPr>
          <p:nvPr>
            <p:ph idx="1"/>
          </p:nvPr>
        </p:nvPicPr>
        <p:blipFill>
          <a:blip r:embed="rId2"/>
          <a:srcRect l="-76963" r="-76963"/>
          <a:stretch>
            <a:fillRect/>
          </a:stretch>
        </p:blipFill>
        <p:spPr/>
      </p:pic>
    </p:spTree>
    <p:extLst>
      <p:ext uri="{BB962C8B-B14F-4D97-AF65-F5344CB8AC3E}">
        <p14:creationId xmlns:p14="http://schemas.microsoft.com/office/powerpoint/2010/main" val="257778185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067"/>
            <a:ext cx="8229600" cy="1143000"/>
          </a:xfrm>
        </p:spPr>
        <p:txBody>
          <a:bodyPr>
            <a:noAutofit/>
          </a:bodyPr>
          <a:lstStyle/>
          <a:p>
            <a:r>
              <a:rPr lang="en-US" sz="2800" dirty="0" smtClean="0"/>
              <a:t>Discordance in Gene Trees: rate of substitution heterogeneity</a:t>
            </a:r>
            <a:endParaRPr lang="en-US" sz="2800" dirty="0"/>
          </a:p>
        </p:txBody>
      </p:sp>
      <p:sp>
        <p:nvSpPr>
          <p:cNvPr id="3" name="Content Placeholder 2"/>
          <p:cNvSpPr>
            <a:spLocks noGrp="1"/>
          </p:cNvSpPr>
          <p:nvPr>
            <p:ph idx="1"/>
          </p:nvPr>
        </p:nvSpPr>
        <p:spPr>
          <a:xfrm>
            <a:off x="598714" y="4176486"/>
            <a:ext cx="8088086" cy="2681514"/>
          </a:xfrm>
        </p:spPr>
        <p:txBody>
          <a:bodyPr>
            <a:normAutofit/>
          </a:bodyPr>
          <a:lstStyle/>
          <a:p>
            <a:pPr marL="0" indent="0">
              <a:buNone/>
            </a:pPr>
            <a:endParaRPr lang="en-US" dirty="0" smtClean="0"/>
          </a:p>
          <a:p>
            <a:r>
              <a:rPr lang="en-US" dirty="0" smtClean="0"/>
              <a:t>Selection of marker should be informative for scale of evolution</a:t>
            </a:r>
          </a:p>
          <a:p>
            <a:endParaRPr lang="en-US" dirty="0"/>
          </a:p>
        </p:txBody>
      </p:sp>
      <p:pic>
        <p:nvPicPr>
          <p:cNvPr id="5" name="Picture 4"/>
          <p:cNvPicPr>
            <a:picLocks noChangeAspect="1"/>
          </p:cNvPicPr>
          <p:nvPr/>
        </p:nvPicPr>
        <p:blipFill>
          <a:blip r:embed="rId3"/>
          <a:stretch>
            <a:fillRect/>
          </a:stretch>
        </p:blipFill>
        <p:spPr>
          <a:xfrm>
            <a:off x="0" y="1182619"/>
            <a:ext cx="9144000" cy="3014505"/>
          </a:xfrm>
          <a:prstGeom prst="rect">
            <a:avLst/>
          </a:prstGeom>
        </p:spPr>
      </p:pic>
    </p:spTree>
    <p:extLst>
      <p:ext uri="{BB962C8B-B14F-4D97-AF65-F5344CB8AC3E}">
        <p14:creationId xmlns:p14="http://schemas.microsoft.com/office/powerpoint/2010/main" val="79860131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p:cNvSpPr>
            <a:spLocks noChangeArrowheads="1"/>
          </p:cNvSpPr>
          <p:nvPr/>
        </p:nvSpPr>
        <p:spPr bwMode="auto">
          <a:xfrm>
            <a:off x="3181350" y="6619875"/>
            <a:ext cx="2538413" cy="238125"/>
          </a:xfrm>
          <a:prstGeom prst="rect">
            <a:avLst/>
          </a:prstGeom>
          <a:solidFill>
            <a:schemeClr val="bg1"/>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sz="1800">
              <a:solidFill>
                <a:schemeClr val="lt1"/>
              </a:solidFill>
              <a:latin typeface="+mn-lt"/>
              <a:ea typeface="+mn-ea"/>
              <a:cs typeface="+mn-cs"/>
            </a:endParaRPr>
          </a:p>
        </p:txBody>
      </p:sp>
      <p:sp>
        <p:nvSpPr>
          <p:cNvPr id="35843" name="TextBox 10"/>
          <p:cNvSpPr txBox="1">
            <a:spLocks noChangeArrowheads="1"/>
          </p:cNvSpPr>
          <p:nvPr/>
        </p:nvSpPr>
        <p:spPr bwMode="auto">
          <a:xfrm>
            <a:off x="4797425" y="155575"/>
            <a:ext cx="3794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i="1">
                <a:latin typeface="Calibri" charset="0"/>
              </a:rPr>
              <a:t>Cercopithecoidea: Old World Monkeys</a:t>
            </a:r>
          </a:p>
        </p:txBody>
      </p:sp>
      <p:pic>
        <p:nvPicPr>
          <p:cNvPr id="35844"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92988" y="2225675"/>
            <a:ext cx="1008062"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Box 9"/>
          <p:cNvSpPr txBox="1">
            <a:spLocks noChangeArrowheads="1"/>
          </p:cNvSpPr>
          <p:nvPr/>
        </p:nvSpPr>
        <p:spPr bwMode="auto">
          <a:xfrm>
            <a:off x="4602163" y="1079500"/>
            <a:ext cx="2947987"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i="1">
                <a:latin typeface="Calibri" charset="0"/>
              </a:rPr>
              <a:t>Two Subfamilies</a:t>
            </a:r>
          </a:p>
          <a:p>
            <a:pPr eaLnBrk="1" hangingPunct="1"/>
            <a:endParaRPr lang="en-US" sz="1600" i="1">
              <a:latin typeface="Calibri" charset="0"/>
            </a:endParaRPr>
          </a:p>
          <a:p>
            <a:pPr eaLnBrk="1" hangingPunct="1"/>
            <a:r>
              <a:rPr lang="en-US" sz="1600" i="1">
                <a:latin typeface="Calibri" charset="0"/>
              </a:rPr>
              <a:t>Cercopithecinae</a:t>
            </a:r>
          </a:p>
          <a:p>
            <a:pPr eaLnBrk="1" hangingPunct="1"/>
            <a:r>
              <a:rPr lang="en-US" sz="1600" i="1">
                <a:latin typeface="Calibri" charset="0"/>
              </a:rPr>
              <a:t>	macaques, baboons</a:t>
            </a:r>
          </a:p>
          <a:p>
            <a:pPr eaLnBrk="1" hangingPunct="1"/>
            <a:endParaRPr lang="en-US" sz="1600" i="1">
              <a:latin typeface="Calibri" charset="0"/>
            </a:endParaRPr>
          </a:p>
          <a:p>
            <a:pPr eaLnBrk="1" hangingPunct="1"/>
            <a:r>
              <a:rPr lang="en-US" sz="1600" i="1">
                <a:latin typeface="Calibri" charset="0"/>
              </a:rPr>
              <a:t>Higher proportion of recent species (asterisk) &lt; 1 MYA</a:t>
            </a:r>
          </a:p>
          <a:p>
            <a:pPr eaLnBrk="1" hangingPunct="1"/>
            <a:endParaRPr lang="en-US" sz="1600" i="1">
              <a:latin typeface="Calibri" charset="0"/>
            </a:endParaRPr>
          </a:p>
          <a:p>
            <a:pPr eaLnBrk="1" hangingPunct="1"/>
            <a:r>
              <a:rPr lang="en-US" sz="1600" i="1">
                <a:latin typeface="Calibri" charset="0"/>
              </a:rPr>
              <a:t>Ongoing hybridization and introgression sympatric species</a:t>
            </a:r>
          </a:p>
          <a:p>
            <a:pPr eaLnBrk="1" hangingPunct="1"/>
            <a:endParaRPr lang="en-US" sz="1600" i="1">
              <a:latin typeface="Calibri" charset="0"/>
            </a:endParaRPr>
          </a:p>
          <a:p>
            <a:pPr eaLnBrk="1" hangingPunct="1"/>
            <a:r>
              <a:rPr lang="en-US" sz="1600" i="1">
                <a:latin typeface="Calibri" charset="0"/>
              </a:rPr>
              <a:t>Colobinae:</a:t>
            </a:r>
          </a:p>
          <a:p>
            <a:pPr eaLnBrk="1" hangingPunct="1"/>
            <a:r>
              <a:rPr lang="en-US" sz="1600" i="1">
                <a:latin typeface="Calibri" charset="0"/>
              </a:rPr>
              <a:t>Digestive adaptation to arboreal leaf eating existence</a:t>
            </a:r>
          </a:p>
          <a:p>
            <a:pPr eaLnBrk="1" hangingPunct="1"/>
            <a:endParaRPr lang="en-US" sz="1600" i="1">
              <a:latin typeface="Calibri" charset="0"/>
            </a:endParaRPr>
          </a:p>
          <a:p>
            <a:pPr eaLnBrk="1" hangingPunct="1"/>
            <a:r>
              <a:rPr lang="en-US" sz="1600" i="1">
                <a:latin typeface="Calibri" charset="0"/>
              </a:rPr>
              <a:t>Asian and African tribes</a:t>
            </a:r>
          </a:p>
          <a:p>
            <a:pPr eaLnBrk="1" hangingPunct="1"/>
            <a:endParaRPr lang="en-US" sz="1600" i="1">
              <a:latin typeface="Calibri" charset="0"/>
            </a:endParaRPr>
          </a:p>
          <a:p>
            <a:pPr eaLnBrk="1" hangingPunct="1"/>
            <a:r>
              <a:rPr lang="en-US" sz="1600" i="1">
                <a:latin typeface="Calibri" charset="0"/>
              </a:rPr>
              <a:t>Taxonomic revision of Trachypithecus, Presbytis, Semnopithecus</a:t>
            </a:r>
          </a:p>
        </p:txBody>
      </p:sp>
      <p:pic>
        <p:nvPicPr>
          <p:cNvPr id="35846" name="Picture 16" descr="zoo promo 2 02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92988" y="1262063"/>
            <a:ext cx="1390650"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15" descr="CERCOPITHECOIDEA.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4775" y="457200"/>
            <a:ext cx="4313238"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1295400" y="1262063"/>
            <a:ext cx="787400" cy="160337"/>
          </a:xfrm>
          <a:prstGeom prst="rect">
            <a:avLst/>
          </a:prstGeom>
          <a:solidFill>
            <a:srgbClr val="C0504D">
              <a:alpha val="18039"/>
            </a:srgbClr>
          </a:solidFill>
          <a:ln w="9525">
            <a:solidFill>
              <a:srgbClr val="FF0000"/>
            </a:solidFill>
            <a:miter lim="800000"/>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endParaRPr lang="en-US" sz="1800">
              <a:solidFill>
                <a:schemeClr val="lt1"/>
              </a:solidFill>
              <a:latin typeface="+mn-lt"/>
              <a:ea typeface="+mn-ea"/>
              <a:cs typeface="+mn-cs"/>
            </a:endParaRPr>
          </a:p>
        </p:txBody>
      </p:sp>
      <p:pic>
        <p:nvPicPr>
          <p:cNvPr id="35849" name="Picture 8" descr="brelichi.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50150" y="3813175"/>
            <a:ext cx="1400175"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0" name="Picture 12" descr="phayrei.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050088" y="5353050"/>
            <a:ext cx="1001712"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376276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Estimation of TMRCA</a:t>
            </a:r>
            <a:endParaRPr lang="en-US" dirty="0"/>
          </a:p>
        </p:txBody>
      </p:sp>
      <p:pic>
        <p:nvPicPr>
          <p:cNvPr id="4" name="Content Placeholder 3"/>
          <p:cNvPicPr>
            <a:picLocks noGrp="1" noChangeAspect="1"/>
          </p:cNvPicPr>
          <p:nvPr>
            <p:ph idx="1"/>
          </p:nvPr>
        </p:nvPicPr>
        <p:blipFill>
          <a:blip r:embed="rId2"/>
          <a:srcRect l="-5736" r="-5736"/>
          <a:stretch>
            <a:fillRect/>
          </a:stretch>
        </p:blipFill>
        <p:spPr/>
      </p:pic>
    </p:spTree>
    <p:extLst>
      <p:ext uri="{BB962C8B-B14F-4D97-AF65-F5344CB8AC3E}">
        <p14:creationId xmlns:p14="http://schemas.microsoft.com/office/powerpoint/2010/main" val="67852974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5" descr="Hominoidea.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84350"/>
            <a:ext cx="5599113"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132"/>
          <p:cNvSpPr>
            <a:spLocks noChangeArrowheads="1"/>
          </p:cNvSpPr>
          <p:nvPr/>
        </p:nvSpPr>
        <p:spPr bwMode="auto">
          <a:xfrm>
            <a:off x="3181350" y="6619875"/>
            <a:ext cx="2538413" cy="238125"/>
          </a:xfrm>
          <a:prstGeom prst="rect">
            <a:avLst/>
          </a:prstGeom>
          <a:solidFill>
            <a:schemeClr val="bg1"/>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sz="1800">
              <a:solidFill>
                <a:schemeClr val="lt1"/>
              </a:solidFill>
              <a:latin typeface="+mn-lt"/>
              <a:ea typeface="+mn-ea"/>
              <a:cs typeface="+mn-cs"/>
            </a:endParaRPr>
          </a:p>
        </p:txBody>
      </p:sp>
      <p:sp>
        <p:nvSpPr>
          <p:cNvPr id="33796" name="TextBox 10"/>
          <p:cNvSpPr txBox="1">
            <a:spLocks noChangeArrowheads="1"/>
          </p:cNvSpPr>
          <p:nvPr/>
        </p:nvSpPr>
        <p:spPr bwMode="auto">
          <a:xfrm>
            <a:off x="554038" y="184150"/>
            <a:ext cx="5595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i="1">
                <a:latin typeface="Calibri" charset="0"/>
              </a:rPr>
              <a:t>Hominoidea:  Great Apes, Human, Gibbons</a:t>
            </a:r>
          </a:p>
        </p:txBody>
      </p:sp>
      <p:pic>
        <p:nvPicPr>
          <p:cNvPr id="33797"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75600" y="923925"/>
            <a:ext cx="81756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42263" y="4168775"/>
            <a:ext cx="8509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TextBox 9"/>
          <p:cNvSpPr txBox="1">
            <a:spLocks noChangeArrowheads="1"/>
          </p:cNvSpPr>
          <p:nvPr/>
        </p:nvSpPr>
        <p:spPr bwMode="auto">
          <a:xfrm>
            <a:off x="5599113" y="903288"/>
            <a:ext cx="2947987" cy="606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600" i="1">
              <a:latin typeface="Calibri" charset="0"/>
            </a:endParaRPr>
          </a:p>
          <a:p>
            <a:pPr eaLnBrk="1" hangingPunct="1"/>
            <a:endParaRPr lang="en-US" sz="1600" i="1">
              <a:latin typeface="Calibri" charset="0"/>
            </a:endParaRPr>
          </a:p>
          <a:p>
            <a:pPr eaLnBrk="1" hangingPunct="1"/>
            <a:r>
              <a:rPr lang="en-US" sz="1800" i="1">
                <a:latin typeface="Calibri" charset="0"/>
              </a:rPr>
              <a:t>Hylobatidae:</a:t>
            </a:r>
          </a:p>
          <a:p>
            <a:pPr eaLnBrk="1" hangingPunct="1"/>
            <a:r>
              <a:rPr lang="en-US" sz="1600" i="1">
                <a:latin typeface="Calibri" charset="0"/>
              </a:rPr>
              <a:t>Siamang, gibbon, hoolock</a:t>
            </a:r>
          </a:p>
          <a:p>
            <a:pPr eaLnBrk="1" hangingPunct="1"/>
            <a:r>
              <a:rPr lang="en-US" sz="1600" i="1">
                <a:latin typeface="Calibri" charset="0"/>
              </a:rPr>
              <a:t>Exceptional rates of chromosome re-arrangement.</a:t>
            </a:r>
          </a:p>
          <a:p>
            <a:pPr eaLnBrk="1" hangingPunct="1"/>
            <a:endParaRPr lang="en-US" sz="1600" i="1">
              <a:latin typeface="Calibri" charset="0"/>
            </a:endParaRPr>
          </a:p>
          <a:p>
            <a:pPr eaLnBrk="1" hangingPunct="1"/>
            <a:r>
              <a:rPr lang="en-US" sz="1600" i="1">
                <a:latin typeface="Calibri" charset="0"/>
              </a:rPr>
              <a:t>Each of 4 genera defined by different numbers of chromosomes.</a:t>
            </a:r>
          </a:p>
          <a:p>
            <a:pPr eaLnBrk="1" hangingPunct="1"/>
            <a:endParaRPr lang="en-US" sz="1600" i="1">
              <a:latin typeface="Calibri" charset="0"/>
            </a:endParaRPr>
          </a:p>
          <a:p>
            <a:pPr eaLnBrk="1" hangingPunct="1"/>
            <a:r>
              <a:rPr lang="en-US" sz="1600" i="1">
                <a:latin typeface="Calibri" charset="0"/>
              </a:rPr>
              <a:t>Diverged rapidly from each other</a:t>
            </a:r>
          </a:p>
          <a:p>
            <a:pPr eaLnBrk="1" hangingPunct="1"/>
            <a:endParaRPr lang="en-US" sz="1600" i="1">
              <a:latin typeface="Calibri" charset="0"/>
            </a:endParaRPr>
          </a:p>
          <a:p>
            <a:pPr eaLnBrk="1" hangingPunct="1"/>
            <a:r>
              <a:rPr lang="en-US" sz="1800" i="1">
                <a:latin typeface="Calibri" charset="0"/>
              </a:rPr>
              <a:t>Hominidae:</a:t>
            </a:r>
          </a:p>
          <a:p>
            <a:pPr eaLnBrk="1" hangingPunct="1"/>
            <a:endParaRPr lang="en-US" sz="1600" i="1">
              <a:latin typeface="Calibri" charset="0"/>
            </a:endParaRPr>
          </a:p>
          <a:p>
            <a:pPr eaLnBrk="1" hangingPunct="1"/>
            <a:r>
              <a:rPr lang="en-US" sz="1600" i="1">
                <a:latin typeface="Calibri" charset="0"/>
              </a:rPr>
              <a:t>The largest primate Gorilla</a:t>
            </a:r>
          </a:p>
          <a:p>
            <a:pPr eaLnBrk="1" hangingPunct="1"/>
            <a:endParaRPr lang="en-US" sz="1600" i="1">
              <a:latin typeface="Calibri" charset="0"/>
            </a:endParaRPr>
          </a:p>
          <a:p>
            <a:pPr eaLnBrk="1" hangingPunct="1"/>
            <a:r>
              <a:rPr lang="en-US" sz="1600" i="1">
                <a:latin typeface="Calibri" charset="0"/>
              </a:rPr>
              <a:t>Who is closest relative, Pan troglodytes or Pan paniscus?</a:t>
            </a:r>
          </a:p>
          <a:p>
            <a:pPr eaLnBrk="1" hangingPunct="1"/>
            <a:endParaRPr lang="en-US" sz="1600" i="1">
              <a:latin typeface="Calibri" charset="0"/>
            </a:endParaRPr>
          </a:p>
          <a:p>
            <a:pPr eaLnBrk="1" hangingPunct="1"/>
            <a:endParaRPr lang="en-US" sz="1600" i="1">
              <a:latin typeface="Calibri" charset="0"/>
            </a:endParaRPr>
          </a:p>
          <a:p>
            <a:pPr eaLnBrk="1" hangingPunct="1"/>
            <a:endParaRPr lang="en-US" sz="1600" i="1">
              <a:latin typeface="Calibri" charset="0"/>
            </a:endParaRPr>
          </a:p>
          <a:p>
            <a:pPr eaLnBrk="1" hangingPunct="1"/>
            <a:endParaRPr lang="en-US" sz="1600" i="1">
              <a:latin typeface="Calibri" charset="0"/>
            </a:endParaRPr>
          </a:p>
          <a:p>
            <a:pPr eaLnBrk="1" hangingPunct="1"/>
            <a:endParaRPr lang="en-US" sz="1600" i="1">
              <a:latin typeface="Calibri" charset="0"/>
            </a:endParaRPr>
          </a:p>
        </p:txBody>
      </p:sp>
      <p:pic>
        <p:nvPicPr>
          <p:cNvPr id="33800" name="Picture 16" descr="6lg_bonobo.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16800" y="5826125"/>
            <a:ext cx="11303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17" descr="105lgcommon chimp.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19763" y="5826125"/>
            <a:ext cx="12065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2" name="TextBox 18"/>
          <p:cNvSpPr txBox="1">
            <a:spLocks noChangeArrowheads="1"/>
          </p:cNvSpPr>
          <p:nvPr/>
        </p:nvSpPr>
        <p:spPr bwMode="auto">
          <a:xfrm>
            <a:off x="0" y="36703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20</a:t>
            </a:r>
          </a:p>
        </p:txBody>
      </p:sp>
    </p:spTree>
    <p:extLst>
      <p:ext uri="{BB962C8B-B14F-4D97-AF65-F5344CB8AC3E}">
        <p14:creationId xmlns:p14="http://schemas.microsoft.com/office/powerpoint/2010/main" val="31749639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Considerations in Bacteria Gene Trees and Species Trees</a:t>
            </a:r>
            <a:endParaRPr lang="en-US" dirty="0"/>
          </a:p>
        </p:txBody>
      </p:sp>
      <p:sp>
        <p:nvSpPr>
          <p:cNvPr id="3" name="Content Placeholder 2"/>
          <p:cNvSpPr>
            <a:spLocks noGrp="1"/>
          </p:cNvSpPr>
          <p:nvPr>
            <p:ph idx="1"/>
          </p:nvPr>
        </p:nvSpPr>
        <p:spPr/>
        <p:txBody>
          <a:bodyPr>
            <a:normAutofit/>
          </a:bodyPr>
          <a:lstStyle/>
          <a:p>
            <a:r>
              <a:rPr lang="en-US" dirty="0" err="1" smtClean="0"/>
              <a:t>Phylogenomics</a:t>
            </a:r>
            <a:r>
              <a:rPr lang="en-US" dirty="0" smtClean="0"/>
              <a:t> based on ‘core genome’</a:t>
            </a:r>
          </a:p>
          <a:p>
            <a:pPr lvl="1"/>
            <a:r>
              <a:rPr lang="en-US" dirty="0" smtClean="0"/>
              <a:t>Gene acquisition, deletion, repeat cycle over time</a:t>
            </a:r>
          </a:p>
          <a:p>
            <a:r>
              <a:rPr lang="en-US" dirty="0" smtClean="0"/>
              <a:t>Role of plasmid </a:t>
            </a:r>
            <a:r>
              <a:rPr lang="en-US" dirty="0" err="1" smtClean="0"/>
              <a:t>Hypervariable</a:t>
            </a:r>
            <a:r>
              <a:rPr lang="en-US" dirty="0" smtClean="0"/>
              <a:t> regions in genome (e.g. chlamydia example)</a:t>
            </a:r>
          </a:p>
          <a:p>
            <a:r>
              <a:rPr lang="en-US" dirty="0" smtClean="0"/>
              <a:t>Unique genes often have vital function in adaptation and host-specificity</a:t>
            </a:r>
          </a:p>
          <a:p>
            <a:r>
              <a:rPr lang="en-US" dirty="0" smtClean="0"/>
              <a:t>Rates of horizontal gene transfer unknown over time.</a:t>
            </a:r>
            <a:endParaRPr lang="en-US" dirty="0"/>
          </a:p>
        </p:txBody>
      </p:sp>
    </p:spTree>
    <p:extLst>
      <p:ext uri="{BB962C8B-B14F-4D97-AF65-F5344CB8AC3E}">
        <p14:creationId xmlns:p14="http://schemas.microsoft.com/office/powerpoint/2010/main" val="335554477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Plasticity zone in </a:t>
            </a:r>
            <a:r>
              <a:rPr lang="en-US" sz="3200" i="1" dirty="0" smtClean="0"/>
              <a:t>Chlamydia </a:t>
            </a:r>
            <a:r>
              <a:rPr lang="en-US" sz="3200" i="1" dirty="0" err="1" smtClean="0"/>
              <a:t>psittaci</a:t>
            </a:r>
            <a:r>
              <a:rPr lang="en-US" sz="3200" dirty="0" smtClean="0"/>
              <a:t> linked with host-pathogen interactions</a:t>
            </a:r>
            <a:endParaRPr lang="en-US" sz="3200" dirty="0"/>
          </a:p>
        </p:txBody>
      </p:sp>
      <p:pic>
        <p:nvPicPr>
          <p:cNvPr id="5" name="Content Placeholder 4"/>
          <p:cNvPicPr>
            <a:picLocks noGrp="1" noChangeAspect="1"/>
          </p:cNvPicPr>
          <p:nvPr>
            <p:ph idx="1"/>
          </p:nvPr>
        </p:nvPicPr>
        <p:blipFill>
          <a:blip r:embed="rId3"/>
          <a:srcRect t="-5815" b="-5815"/>
          <a:stretch>
            <a:fillRect/>
          </a:stretch>
        </p:blipFill>
        <p:spPr/>
      </p:pic>
      <p:pic>
        <p:nvPicPr>
          <p:cNvPr id="6" name="Picture 5"/>
          <p:cNvPicPr>
            <a:picLocks noChangeAspect="1"/>
          </p:cNvPicPr>
          <p:nvPr/>
        </p:nvPicPr>
        <p:blipFill>
          <a:blip r:embed="rId4"/>
          <a:stretch>
            <a:fillRect/>
          </a:stretch>
        </p:blipFill>
        <p:spPr>
          <a:xfrm>
            <a:off x="732171" y="6458646"/>
            <a:ext cx="5575300" cy="165100"/>
          </a:xfrm>
          <a:prstGeom prst="rect">
            <a:avLst/>
          </a:prstGeom>
        </p:spPr>
      </p:pic>
    </p:spTree>
    <p:extLst>
      <p:ext uri="{BB962C8B-B14F-4D97-AF65-F5344CB8AC3E}">
        <p14:creationId xmlns:p14="http://schemas.microsoft.com/office/powerpoint/2010/main" val="287562348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Bacteria </a:t>
            </a:r>
            <a:r>
              <a:rPr lang="en-US" dirty="0" err="1" smtClean="0"/>
              <a:t>Phylogenomics</a:t>
            </a:r>
            <a:r>
              <a:rPr lang="en-US" dirty="0" smtClean="0"/>
              <a:t>-Recombination</a:t>
            </a:r>
            <a:endParaRPr lang="en-US" dirty="0"/>
          </a:p>
        </p:txBody>
      </p:sp>
      <p:pic>
        <p:nvPicPr>
          <p:cNvPr id="4" name="Content Placeholder 3"/>
          <p:cNvPicPr>
            <a:picLocks noGrp="1" noChangeAspect="1"/>
          </p:cNvPicPr>
          <p:nvPr>
            <p:ph idx="1"/>
          </p:nvPr>
        </p:nvPicPr>
        <p:blipFill>
          <a:blip r:embed="rId3"/>
          <a:srcRect t="-545" b="-545"/>
          <a:stretch>
            <a:fillRect/>
          </a:stretch>
        </p:blipFill>
        <p:spPr/>
      </p:pic>
      <p:pic>
        <p:nvPicPr>
          <p:cNvPr id="8" name="Picture 7"/>
          <p:cNvPicPr>
            <a:picLocks noChangeAspect="1"/>
          </p:cNvPicPr>
          <p:nvPr/>
        </p:nvPicPr>
        <p:blipFill>
          <a:blip r:embed="rId4"/>
          <a:stretch>
            <a:fillRect/>
          </a:stretch>
        </p:blipFill>
        <p:spPr>
          <a:xfrm>
            <a:off x="732171" y="6458646"/>
            <a:ext cx="5575300" cy="165100"/>
          </a:xfrm>
          <a:prstGeom prst="rect">
            <a:avLst/>
          </a:prstGeom>
        </p:spPr>
      </p:pic>
    </p:spTree>
    <p:extLst>
      <p:ext uri="{BB962C8B-B14F-4D97-AF65-F5344CB8AC3E}">
        <p14:creationId xmlns:p14="http://schemas.microsoft.com/office/powerpoint/2010/main" val="192708252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 Gain and Loss with Pathogen Evolution </a:t>
            </a:r>
            <a:endParaRPr lang="en-US" dirty="0"/>
          </a:p>
        </p:txBody>
      </p:sp>
      <p:pic>
        <p:nvPicPr>
          <p:cNvPr id="4" name="Content Placeholder 3"/>
          <p:cNvPicPr>
            <a:picLocks noGrp="1" noChangeAspect="1"/>
          </p:cNvPicPr>
          <p:nvPr>
            <p:ph idx="1"/>
          </p:nvPr>
        </p:nvPicPr>
        <p:blipFill>
          <a:blip r:embed="rId3"/>
          <a:srcRect l="-20271" r="-20271"/>
          <a:stretch>
            <a:fillRect/>
          </a:stretch>
        </p:blipFill>
        <p:spPr/>
      </p:pic>
      <p:sp>
        <p:nvSpPr>
          <p:cNvPr id="5" name="TextBox 4"/>
          <p:cNvSpPr txBox="1"/>
          <p:nvPr/>
        </p:nvSpPr>
        <p:spPr>
          <a:xfrm>
            <a:off x="0" y="6459106"/>
            <a:ext cx="9012541" cy="307777"/>
          </a:xfrm>
          <a:prstGeom prst="rect">
            <a:avLst/>
          </a:prstGeom>
          <a:noFill/>
        </p:spPr>
        <p:txBody>
          <a:bodyPr wrap="none" rtlCol="0">
            <a:spAutoFit/>
          </a:bodyPr>
          <a:lstStyle/>
          <a:p>
            <a:r>
              <a:rPr lang="en-US" sz="1400" dirty="0" smtClean="0"/>
              <a:t>Alan </a:t>
            </a:r>
            <a:r>
              <a:rPr lang="en-US" sz="1400" dirty="0" err="1" smtClean="0"/>
              <a:t>Mcnally</a:t>
            </a:r>
            <a:r>
              <a:rPr lang="en-US" sz="1400" dirty="0" smtClean="0"/>
              <a:t> et al 2016. Add, stir, reduce: Yersinia species as a model for pathogen evolution. Nature Reviews 14:177-190</a:t>
            </a:r>
            <a:endParaRPr lang="en-US" sz="1400" dirty="0"/>
          </a:p>
        </p:txBody>
      </p:sp>
    </p:spTree>
    <p:extLst>
      <p:ext uri="{BB962C8B-B14F-4D97-AF65-F5344CB8AC3E}">
        <p14:creationId xmlns:p14="http://schemas.microsoft.com/office/powerpoint/2010/main" val="221304768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err="1" smtClean="0"/>
              <a:t>Lentivirus</a:t>
            </a:r>
            <a:r>
              <a:rPr lang="en-US" sz="3200" dirty="0" smtClean="0"/>
              <a:t> Phylogeny and Genome Architecture</a:t>
            </a:r>
            <a:endParaRPr lang="en-US" sz="3200" dirty="0"/>
          </a:p>
        </p:txBody>
      </p:sp>
      <p:pic>
        <p:nvPicPr>
          <p:cNvPr id="4" name="Content Placeholder 3"/>
          <p:cNvPicPr>
            <a:picLocks noGrp="1" noChangeAspect="1"/>
          </p:cNvPicPr>
          <p:nvPr>
            <p:ph idx="1"/>
          </p:nvPr>
        </p:nvPicPr>
        <p:blipFill>
          <a:blip r:embed="rId3"/>
          <a:srcRect l="-52496" r="-52496"/>
          <a:stretch>
            <a:fillRect/>
          </a:stretch>
        </p:blipFill>
        <p:spPr/>
      </p:pic>
    </p:spTree>
    <p:extLst>
      <p:ext uri="{BB962C8B-B14F-4D97-AF65-F5344CB8AC3E}">
        <p14:creationId xmlns:p14="http://schemas.microsoft.com/office/powerpoint/2010/main" val="311465522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lide1.png"/>
          <p:cNvPicPr>
            <a:picLocks noGrp="1" noChangeAspect="1"/>
          </p:cNvPicPr>
          <p:nvPr>
            <p:ph idx="1"/>
          </p:nvPr>
        </p:nvPicPr>
        <p:blipFill>
          <a:blip r:embed="rId3"/>
          <a:srcRect l="-18179" r="-18179"/>
          <a:stretch>
            <a:fillRect/>
          </a:stretch>
        </p:blipFill>
        <p:spPr>
          <a:xfrm>
            <a:off x="-1448448" y="288671"/>
            <a:ext cx="11945069" cy="6569329"/>
          </a:xfrm>
        </p:spPr>
      </p:pic>
      <p:pic>
        <p:nvPicPr>
          <p:cNvPr id="6" name="Picture 17"/>
          <p:cNvPicPr>
            <a:picLocks noChangeAspect="1" noChangeArrowheads="1"/>
          </p:cNvPicPr>
          <p:nvPr/>
        </p:nvPicPr>
        <p:blipFill>
          <a:blip r:embed="rId4">
            <a:lum bright="10000"/>
          </a:blip>
          <a:srcRect/>
          <a:stretch>
            <a:fillRect/>
          </a:stretch>
        </p:blipFill>
        <p:spPr bwMode="auto">
          <a:xfrm>
            <a:off x="7589837" y="4878387"/>
            <a:ext cx="1554163" cy="963613"/>
          </a:xfrm>
          <a:prstGeom prst="rect">
            <a:avLst/>
          </a:prstGeom>
          <a:noFill/>
          <a:ln w="19050">
            <a:solidFill>
              <a:schemeClr val="accent1"/>
            </a:solidFill>
            <a:miter lim="800000"/>
            <a:headEnd/>
            <a:tailEnd/>
          </a:ln>
        </p:spPr>
      </p:pic>
      <p:pic>
        <p:nvPicPr>
          <p:cNvPr id="7" name="Picture 20" descr="pumang"/>
          <p:cNvPicPr>
            <a:picLocks noChangeAspect="1" noChangeArrowheads="1"/>
          </p:cNvPicPr>
          <p:nvPr/>
        </p:nvPicPr>
        <p:blipFill>
          <a:blip r:embed="rId5"/>
          <a:srcRect/>
          <a:stretch>
            <a:fillRect/>
          </a:stretch>
        </p:blipFill>
        <p:spPr bwMode="auto">
          <a:xfrm>
            <a:off x="319274" y="3954792"/>
            <a:ext cx="1077913" cy="1346200"/>
          </a:xfrm>
          <a:prstGeom prst="rect">
            <a:avLst/>
          </a:prstGeom>
          <a:noFill/>
        </p:spPr>
      </p:pic>
      <p:pic>
        <p:nvPicPr>
          <p:cNvPr id="8" name="Picture 23" descr="manul-1"/>
          <p:cNvPicPr>
            <a:picLocks noChangeAspect="1" noChangeArrowheads="1"/>
          </p:cNvPicPr>
          <p:nvPr/>
        </p:nvPicPr>
        <p:blipFill>
          <a:blip r:embed="rId6"/>
          <a:srcRect l="9085" t="5400" r="9085" b="9900"/>
          <a:stretch>
            <a:fillRect/>
          </a:stretch>
        </p:blipFill>
        <p:spPr bwMode="auto">
          <a:xfrm>
            <a:off x="2982383" y="36512"/>
            <a:ext cx="1544638" cy="912813"/>
          </a:xfrm>
          <a:prstGeom prst="rect">
            <a:avLst/>
          </a:prstGeom>
          <a:noFill/>
        </p:spPr>
      </p:pic>
      <p:pic>
        <p:nvPicPr>
          <p:cNvPr id="9" name="Picture 26" descr="lion"/>
          <p:cNvPicPr>
            <a:picLocks noChangeAspect="1" noChangeArrowheads="1"/>
          </p:cNvPicPr>
          <p:nvPr/>
        </p:nvPicPr>
        <p:blipFill>
          <a:blip r:embed="rId7"/>
          <a:srcRect/>
          <a:stretch>
            <a:fillRect/>
          </a:stretch>
        </p:blipFill>
        <p:spPr bwMode="auto">
          <a:xfrm>
            <a:off x="7123113" y="0"/>
            <a:ext cx="1408113" cy="949325"/>
          </a:xfrm>
          <a:prstGeom prst="rect">
            <a:avLst/>
          </a:prstGeom>
          <a:noFill/>
        </p:spPr>
      </p:pic>
      <p:sp>
        <p:nvSpPr>
          <p:cNvPr id="10" name="TextBox 9"/>
          <p:cNvSpPr txBox="1"/>
          <p:nvPr/>
        </p:nvSpPr>
        <p:spPr>
          <a:xfrm>
            <a:off x="319274" y="288671"/>
            <a:ext cx="762198" cy="646331"/>
          </a:xfrm>
          <a:prstGeom prst="rect">
            <a:avLst/>
          </a:prstGeom>
          <a:noFill/>
        </p:spPr>
        <p:txBody>
          <a:bodyPr wrap="none" rtlCol="0">
            <a:spAutoFit/>
          </a:bodyPr>
          <a:lstStyle/>
          <a:p>
            <a:r>
              <a:rPr lang="en-US" dirty="0" smtClean="0"/>
              <a:t>RT-</a:t>
            </a:r>
            <a:r>
              <a:rPr lang="en-US" dirty="0" err="1" smtClean="0"/>
              <a:t>Pol</a:t>
            </a:r>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Gene tree-</a:t>
            </a:r>
            <a:r>
              <a:rPr lang="en-US" dirty="0" err="1" smtClean="0"/>
              <a:t>geneological</a:t>
            </a:r>
            <a:r>
              <a:rPr lang="en-US" dirty="0" smtClean="0"/>
              <a:t> history of the gene or gene family over time.</a:t>
            </a:r>
          </a:p>
          <a:p>
            <a:r>
              <a:rPr lang="en-US" dirty="0" smtClean="0"/>
              <a:t>Species tree-</a:t>
            </a:r>
            <a:r>
              <a:rPr lang="en-US" dirty="0" err="1" smtClean="0"/>
              <a:t>geneological</a:t>
            </a:r>
            <a:r>
              <a:rPr lang="en-US" dirty="0" smtClean="0"/>
              <a:t> relationships of species from which genes were sequenced</a:t>
            </a:r>
          </a:p>
          <a:p>
            <a:r>
              <a:rPr lang="en-US" dirty="0" smtClean="0"/>
              <a:t>Molecular Clock-genetic divergence is roughly proportional to evolutionary time</a:t>
            </a:r>
          </a:p>
          <a:p>
            <a:r>
              <a:rPr lang="en-US" dirty="0" smtClean="0"/>
              <a:t>Concatenation methods-A single sequence per taxon that is a composite of multiple gene regions selected across the genome.</a:t>
            </a:r>
          </a:p>
          <a:p>
            <a:r>
              <a:rPr lang="en-US" dirty="0"/>
              <a:t>Incomplete lineage </a:t>
            </a:r>
            <a:r>
              <a:rPr lang="en-US" dirty="0" smtClean="0"/>
              <a:t>sorting-evolutionary history of genes are discordant with patterns of speciation.</a:t>
            </a:r>
          </a:p>
          <a:p>
            <a:r>
              <a:rPr lang="en-US" dirty="0" smtClean="0"/>
              <a:t>Multi-Species Coalescent methods-individual gene tree are simultaneously or separately estimated and then a summation method to ascertain phylogenetic relationships.</a:t>
            </a:r>
            <a:endParaRPr lang="en-US" dirty="0"/>
          </a:p>
        </p:txBody>
      </p:sp>
    </p:spTree>
    <p:extLst>
      <p:ext uri="{BB962C8B-B14F-4D97-AF65-F5344CB8AC3E}">
        <p14:creationId xmlns:p14="http://schemas.microsoft.com/office/powerpoint/2010/main" val="322318080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Advances in Molecular Dating Methods</a:t>
            </a:r>
            <a:endParaRPr lang="en-US" sz="3600" dirty="0"/>
          </a:p>
        </p:txBody>
      </p:sp>
      <p:pic>
        <p:nvPicPr>
          <p:cNvPr id="4" name="Content Placeholder 3"/>
          <p:cNvPicPr>
            <a:picLocks noGrp="1" noChangeAspect="1"/>
          </p:cNvPicPr>
          <p:nvPr>
            <p:ph idx="1"/>
          </p:nvPr>
        </p:nvPicPr>
        <p:blipFill>
          <a:blip r:embed="rId3"/>
          <a:srcRect t="-24760" b="-24760"/>
          <a:stretch>
            <a:fillRect/>
          </a:stretch>
        </p:blipFill>
        <p:spPr/>
      </p:pic>
    </p:spTree>
    <p:extLst>
      <p:ext uri="{BB962C8B-B14F-4D97-AF65-F5344CB8AC3E}">
        <p14:creationId xmlns:p14="http://schemas.microsoft.com/office/powerpoint/2010/main" val="9627536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Strict Molecular Clock</a:t>
            </a:r>
            <a:endParaRPr lang="en-US" dirty="0"/>
          </a:p>
        </p:txBody>
      </p:sp>
      <p:sp>
        <p:nvSpPr>
          <p:cNvPr id="3" name="Content Placeholder 2"/>
          <p:cNvSpPr>
            <a:spLocks noGrp="1"/>
          </p:cNvSpPr>
          <p:nvPr>
            <p:ph idx="1"/>
          </p:nvPr>
        </p:nvSpPr>
        <p:spPr/>
        <p:txBody>
          <a:bodyPr/>
          <a:lstStyle/>
          <a:p>
            <a:endParaRPr lang="en-US" dirty="0"/>
          </a:p>
          <a:p>
            <a:r>
              <a:rPr lang="en-US" dirty="0"/>
              <a:t> The hypothesis that the rate of molecular evolution is constant over time or among species. </a:t>
            </a:r>
            <a:r>
              <a:rPr lang="en-US"/>
              <a:t>Thus, mutations accumulate at a uniform rate after species divergence, keeping time like a timepiece. </a:t>
            </a:r>
            <a:endParaRPr lang="en-US" dirty="0"/>
          </a:p>
        </p:txBody>
      </p:sp>
    </p:spTree>
    <p:extLst>
      <p:ext uri="{BB962C8B-B14F-4D97-AF65-F5344CB8AC3E}">
        <p14:creationId xmlns:p14="http://schemas.microsoft.com/office/powerpoint/2010/main" val="393732293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Relaxed Molecular Clock and Bayesian Methods</a:t>
            </a:r>
            <a:endParaRPr lang="en-US" dirty="0"/>
          </a:p>
        </p:txBody>
      </p:sp>
      <p:sp>
        <p:nvSpPr>
          <p:cNvPr id="3" name="Content Placeholder 2"/>
          <p:cNvSpPr>
            <a:spLocks noGrp="1"/>
          </p:cNvSpPr>
          <p:nvPr>
            <p:ph idx="1"/>
          </p:nvPr>
        </p:nvSpPr>
        <p:spPr/>
        <p:txBody>
          <a:bodyPr/>
          <a:lstStyle/>
          <a:p>
            <a:r>
              <a:rPr lang="en-US" dirty="0"/>
              <a:t>Models of evolutionary rate drift over time or across lineages developed to relax the molecular clock hypothesis. </a:t>
            </a:r>
            <a:endParaRPr lang="en-US" dirty="0" smtClean="0"/>
          </a:p>
          <a:p>
            <a:r>
              <a:rPr lang="en-US" dirty="0" smtClean="0"/>
              <a:t>The parameters </a:t>
            </a:r>
            <a:r>
              <a:rPr lang="en-US" dirty="0"/>
              <a:t>are the species divergence times (</a:t>
            </a:r>
            <a:r>
              <a:rPr lang="en-US" i="1" dirty="0"/>
              <a:t>t</a:t>
            </a:r>
            <a:r>
              <a:rPr lang="en-US" dirty="0"/>
              <a:t>) and the evolutionary rates (</a:t>
            </a:r>
            <a:r>
              <a:rPr lang="en-US" i="1" dirty="0"/>
              <a:t>r</a:t>
            </a:r>
            <a:r>
              <a:rPr lang="en-US" dirty="0"/>
              <a:t>) </a:t>
            </a:r>
            <a:r>
              <a:rPr lang="en-US" dirty="0" smtClean="0"/>
              <a:t>within a Bayesian model.</a:t>
            </a:r>
            <a:endParaRPr lang="en-US" dirty="0"/>
          </a:p>
          <a:p>
            <a:endParaRPr lang="en-US" dirty="0"/>
          </a:p>
          <a:p>
            <a:pPr marL="0" indent="0">
              <a:buNone/>
            </a:pPr>
            <a:endParaRPr lang="en-US" dirty="0"/>
          </a:p>
        </p:txBody>
      </p:sp>
    </p:spTree>
    <p:extLst>
      <p:ext uri="{BB962C8B-B14F-4D97-AF65-F5344CB8AC3E}">
        <p14:creationId xmlns:p14="http://schemas.microsoft.com/office/powerpoint/2010/main" val="36114153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225"/>
            <a:ext cx="8229600" cy="1143000"/>
          </a:xfrm>
        </p:spPr>
        <p:txBody>
          <a:bodyPr>
            <a:noAutofit/>
          </a:bodyPr>
          <a:lstStyle/>
          <a:p>
            <a:r>
              <a:rPr lang="en-US" sz="2800" dirty="0" smtClean="0"/>
              <a:t>Time-Tree: Dating Nodes Within Molecular Genomic Phylogeny</a:t>
            </a:r>
            <a:endParaRPr lang="en-US" sz="2800" dirty="0"/>
          </a:p>
        </p:txBody>
      </p:sp>
      <p:sp>
        <p:nvSpPr>
          <p:cNvPr id="3" name="Content Placeholder 2"/>
          <p:cNvSpPr>
            <a:spLocks noGrp="1"/>
          </p:cNvSpPr>
          <p:nvPr>
            <p:ph idx="1"/>
          </p:nvPr>
        </p:nvSpPr>
        <p:spPr>
          <a:xfrm>
            <a:off x="326470" y="1411880"/>
            <a:ext cx="8817529" cy="5446120"/>
          </a:xfrm>
        </p:spPr>
        <p:txBody>
          <a:bodyPr>
            <a:noAutofit/>
          </a:bodyPr>
          <a:lstStyle/>
          <a:p>
            <a:r>
              <a:rPr lang="en-US" sz="2400" dirty="0" smtClean="0"/>
              <a:t>Testing for Molecular Clocks</a:t>
            </a:r>
          </a:p>
          <a:p>
            <a:pPr lvl="1"/>
            <a:r>
              <a:rPr lang="en-US" sz="2000" dirty="0" smtClean="0"/>
              <a:t>Strict: substitution rate the same for all branches of topology </a:t>
            </a:r>
          </a:p>
          <a:p>
            <a:pPr lvl="1"/>
            <a:r>
              <a:rPr lang="en-US" sz="2000" dirty="0" smtClean="0"/>
              <a:t>Relaxed:  Heterogeneous substitution rates are permitted with different branches of topology</a:t>
            </a:r>
          </a:p>
          <a:p>
            <a:r>
              <a:rPr lang="en-US" sz="2400" dirty="0" smtClean="0"/>
              <a:t>Time-Tree estimation with Bayesian framework is computationally prohibitive with large scale genomic sequence data</a:t>
            </a:r>
            <a:endParaRPr lang="en-US" sz="2400" dirty="0"/>
          </a:p>
          <a:p>
            <a:r>
              <a:rPr lang="en-US" sz="2400" dirty="0" smtClean="0"/>
              <a:t>Solution is to select subsets of data </a:t>
            </a:r>
          </a:p>
          <a:p>
            <a:pPr lvl="2"/>
            <a:r>
              <a:rPr lang="en-US" sz="1800" dirty="0" smtClean="0"/>
              <a:t>genes, species or both</a:t>
            </a:r>
          </a:p>
          <a:p>
            <a:pPr lvl="2"/>
            <a:r>
              <a:rPr lang="en-US" sz="1800" dirty="0" smtClean="0"/>
              <a:t>Codon position (1</a:t>
            </a:r>
            <a:r>
              <a:rPr lang="en-US" sz="1800" baseline="30000" dirty="0" smtClean="0"/>
              <a:t>st</a:t>
            </a:r>
            <a:r>
              <a:rPr lang="en-US" sz="1800" dirty="0" smtClean="0"/>
              <a:t> and 2</a:t>
            </a:r>
            <a:r>
              <a:rPr lang="en-US" sz="1800" baseline="30000" dirty="0" smtClean="0"/>
              <a:t>nd</a:t>
            </a:r>
            <a:r>
              <a:rPr lang="en-US" sz="1800" dirty="0" smtClean="0"/>
              <a:t>)</a:t>
            </a:r>
          </a:p>
          <a:p>
            <a:pPr lvl="2"/>
            <a:r>
              <a:rPr lang="en-US" sz="1800" dirty="0" smtClean="0"/>
              <a:t>Hierarchical lineages within phylogeny</a:t>
            </a:r>
          </a:p>
          <a:p>
            <a:pPr lvl="2"/>
            <a:r>
              <a:rPr lang="en-US" sz="1800" dirty="0" smtClean="0"/>
              <a:t>Assess sample strategy by testing for consistent rates across lineage</a:t>
            </a:r>
          </a:p>
          <a:p>
            <a:pPr lvl="2"/>
            <a:r>
              <a:rPr lang="en-US" sz="1800" dirty="0" smtClean="0"/>
              <a:t>Calibration: Multiple fossil record (host) or known date(s) linked with pathogen</a:t>
            </a:r>
          </a:p>
          <a:p>
            <a:pPr lvl="2"/>
            <a:r>
              <a:rPr lang="en-US" sz="1800" dirty="0" smtClean="0"/>
              <a:t>Iterative subsampling to converge on dates for nodes</a:t>
            </a:r>
          </a:p>
          <a:p>
            <a:endParaRPr lang="en-US" sz="2400" dirty="0"/>
          </a:p>
        </p:txBody>
      </p:sp>
    </p:spTree>
    <p:extLst>
      <p:ext uri="{BB962C8B-B14F-4D97-AF65-F5344CB8AC3E}">
        <p14:creationId xmlns:p14="http://schemas.microsoft.com/office/powerpoint/2010/main" val="36822218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21099" y="1379615"/>
            <a:ext cx="6696179" cy="4292009"/>
          </a:xfrm>
          <a:prstGeom prst="rect">
            <a:avLst/>
          </a:prstGeom>
        </p:spPr>
      </p:pic>
      <p:sp>
        <p:nvSpPr>
          <p:cNvPr id="5" name="TextBox 4"/>
          <p:cNvSpPr txBox="1"/>
          <p:nvPr/>
        </p:nvSpPr>
        <p:spPr>
          <a:xfrm>
            <a:off x="2100291" y="623755"/>
            <a:ext cx="4642054" cy="369332"/>
          </a:xfrm>
          <a:prstGeom prst="rect">
            <a:avLst/>
          </a:prstGeom>
          <a:noFill/>
        </p:spPr>
        <p:txBody>
          <a:bodyPr wrap="none" rtlCol="0">
            <a:spAutoFit/>
          </a:bodyPr>
          <a:lstStyle/>
          <a:p>
            <a:r>
              <a:rPr lang="en-US" dirty="0" smtClean="0"/>
              <a:t>Bayesian Programs to </a:t>
            </a:r>
            <a:r>
              <a:rPr lang="en-US" dirty="0"/>
              <a:t>E</a:t>
            </a:r>
            <a:r>
              <a:rPr lang="en-US" dirty="0" smtClean="0"/>
              <a:t>stimate Molecular Clock</a:t>
            </a:r>
            <a:endParaRPr lang="en-US" dirty="0"/>
          </a:p>
        </p:txBody>
      </p:sp>
      <p:pic>
        <p:nvPicPr>
          <p:cNvPr id="6" name="Picture 5"/>
          <p:cNvPicPr>
            <a:picLocks noChangeAspect="1"/>
          </p:cNvPicPr>
          <p:nvPr/>
        </p:nvPicPr>
        <p:blipFill>
          <a:blip r:embed="rId3"/>
          <a:stretch>
            <a:fillRect/>
          </a:stretch>
        </p:blipFill>
        <p:spPr>
          <a:xfrm>
            <a:off x="1511300" y="5801978"/>
            <a:ext cx="6121400" cy="190500"/>
          </a:xfrm>
          <a:prstGeom prst="rect">
            <a:avLst/>
          </a:prstGeom>
        </p:spPr>
      </p:pic>
    </p:spTree>
    <p:extLst>
      <p:ext uri="{BB962C8B-B14F-4D97-AF65-F5344CB8AC3E}">
        <p14:creationId xmlns:p14="http://schemas.microsoft.com/office/powerpoint/2010/main" val="377229300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443" y="0"/>
            <a:ext cx="5099581" cy="6858000"/>
          </a:xfrm>
          <a:prstGeom prst="rect">
            <a:avLst/>
          </a:prstGeom>
        </p:spPr>
      </p:pic>
      <p:sp>
        <p:nvSpPr>
          <p:cNvPr id="4" name="Rectangle 3"/>
          <p:cNvSpPr/>
          <p:nvPr/>
        </p:nvSpPr>
        <p:spPr>
          <a:xfrm>
            <a:off x="4923596" y="37711"/>
            <a:ext cx="3879193" cy="3065455"/>
          </a:xfrm>
          <a:prstGeom prst="rect">
            <a:avLst/>
          </a:prstGeom>
        </p:spPr>
        <p:txBody>
          <a:bodyPr wrap="square">
            <a:spAutoFit/>
          </a:bodyPr>
          <a:lstStyle/>
          <a:p>
            <a:pPr marL="342900" lvl="0" indent="-342900">
              <a:spcBef>
                <a:spcPct val="20000"/>
              </a:spcBef>
              <a:buFont typeface="Arial"/>
              <a:buChar char="•"/>
              <a:defRPr/>
            </a:pPr>
            <a:r>
              <a:rPr lang="en-US" sz="1400" b="1" dirty="0"/>
              <a:t>DATING NODES (BEAST</a:t>
            </a:r>
            <a:r>
              <a:rPr lang="en-US" sz="1400" dirty="0"/>
              <a:t>)</a:t>
            </a:r>
          </a:p>
          <a:p>
            <a:pPr marL="342900" lvl="0" indent="-342900">
              <a:spcBef>
                <a:spcPct val="20000"/>
              </a:spcBef>
              <a:defRPr/>
            </a:pPr>
            <a:r>
              <a:rPr lang="en-US" sz="1400" dirty="0"/>
              <a:t> 	</a:t>
            </a:r>
            <a:r>
              <a:rPr lang="en-US" sz="1400" b="1" dirty="0"/>
              <a:t>Calibrated by fossil </a:t>
            </a:r>
            <a:r>
              <a:rPr lang="en-US" sz="1400" b="1" dirty="0" smtClean="0"/>
              <a:t>record: </a:t>
            </a:r>
            <a:r>
              <a:rPr lang="en-US" sz="1400" dirty="0" smtClean="0"/>
              <a:t>Strong support from consensus of paleoanthropologist with extensive citation record per dates</a:t>
            </a:r>
            <a:endParaRPr lang="en-US" sz="1400" dirty="0"/>
          </a:p>
          <a:p>
            <a:pPr marL="342900" lvl="0" indent="-342900">
              <a:spcBef>
                <a:spcPct val="20000"/>
              </a:spcBef>
              <a:defRPr/>
            </a:pPr>
            <a:r>
              <a:rPr lang="en-US" sz="1400" i="1" dirty="0"/>
              <a:t>		A  </a:t>
            </a:r>
            <a:r>
              <a:rPr lang="en-US" sz="1400" i="1" dirty="0" err="1"/>
              <a:t>Galigidae-Lorisidae</a:t>
            </a:r>
            <a:r>
              <a:rPr lang="en-US" sz="1400" i="1" dirty="0"/>
              <a:t> split 38-42 MYA</a:t>
            </a:r>
          </a:p>
          <a:p>
            <a:pPr marL="342900" lvl="0" indent="-342900">
              <a:spcBef>
                <a:spcPct val="20000"/>
              </a:spcBef>
              <a:defRPr/>
            </a:pPr>
            <a:r>
              <a:rPr lang="en-US" sz="1400" i="1" dirty="0"/>
              <a:t>		B  </a:t>
            </a:r>
            <a:r>
              <a:rPr lang="en-US" sz="1400" i="1" dirty="0" err="1"/>
              <a:t>Simiiformes</a:t>
            </a:r>
            <a:r>
              <a:rPr lang="en-US" sz="1400" i="1" dirty="0"/>
              <a:t> 36-50 MYA</a:t>
            </a:r>
          </a:p>
          <a:p>
            <a:pPr marL="342900" lvl="0" indent="-342900">
              <a:spcBef>
                <a:spcPct val="20000"/>
              </a:spcBef>
              <a:defRPr/>
            </a:pPr>
            <a:r>
              <a:rPr lang="en-US" sz="1400" i="1" dirty="0"/>
              <a:t>		C  </a:t>
            </a:r>
            <a:r>
              <a:rPr lang="en-US" sz="1400" i="1" dirty="0" err="1"/>
              <a:t>Catarrhini</a:t>
            </a:r>
            <a:r>
              <a:rPr lang="en-US" sz="1400" i="1" dirty="0"/>
              <a:t> 20-38 MYA</a:t>
            </a:r>
          </a:p>
          <a:p>
            <a:pPr marL="342900" lvl="0" indent="-342900">
              <a:spcBef>
                <a:spcPct val="20000"/>
              </a:spcBef>
              <a:defRPr/>
            </a:pPr>
            <a:r>
              <a:rPr lang="en-US" sz="1400" i="1" dirty="0"/>
              <a:t>		D </a:t>
            </a:r>
            <a:r>
              <a:rPr lang="en-US" sz="1400" i="1" dirty="0" err="1"/>
              <a:t>Platyrrhini</a:t>
            </a:r>
            <a:r>
              <a:rPr lang="en-US" sz="1400" i="1" dirty="0"/>
              <a:t> 20-27 MYA</a:t>
            </a:r>
          </a:p>
          <a:p>
            <a:pPr marL="342900" lvl="0" indent="-342900">
              <a:spcBef>
                <a:spcPct val="20000"/>
              </a:spcBef>
              <a:defRPr/>
            </a:pPr>
            <a:r>
              <a:rPr lang="en-US" sz="1400" i="1" dirty="0"/>
              <a:t>		E  </a:t>
            </a:r>
            <a:r>
              <a:rPr lang="en-US" sz="1400" i="1" dirty="0" err="1"/>
              <a:t>Papionini</a:t>
            </a:r>
            <a:r>
              <a:rPr lang="en-US" sz="1400" i="1" dirty="0"/>
              <a:t> 6-8 MYA</a:t>
            </a:r>
          </a:p>
          <a:p>
            <a:pPr marL="342900" lvl="0" indent="-342900">
              <a:spcBef>
                <a:spcPct val="20000"/>
              </a:spcBef>
              <a:defRPr/>
            </a:pPr>
            <a:r>
              <a:rPr lang="en-US" sz="1400" i="1" dirty="0"/>
              <a:t>		F  </a:t>
            </a:r>
            <a:r>
              <a:rPr lang="en-US" sz="1400" i="1" dirty="0" err="1"/>
              <a:t>Theropithecus</a:t>
            </a:r>
            <a:r>
              <a:rPr lang="en-US" sz="1400" i="1" dirty="0"/>
              <a:t> 3.5-4.5 MYA</a:t>
            </a:r>
          </a:p>
          <a:p>
            <a:pPr marL="342900" lvl="0" indent="-342900">
              <a:spcBef>
                <a:spcPct val="20000"/>
              </a:spcBef>
              <a:defRPr/>
            </a:pPr>
            <a:r>
              <a:rPr lang="en-US" sz="1400" i="1" dirty="0"/>
              <a:t>		G  </a:t>
            </a:r>
            <a:r>
              <a:rPr lang="en-US" sz="1400" i="1" dirty="0" err="1"/>
              <a:t>Hominidae</a:t>
            </a:r>
            <a:r>
              <a:rPr lang="en-US" sz="1400" i="1" dirty="0"/>
              <a:t> 13-18 MYA</a:t>
            </a:r>
          </a:p>
          <a:p>
            <a:pPr marL="342900" lvl="0" indent="-342900">
              <a:spcBef>
                <a:spcPct val="20000"/>
              </a:spcBef>
              <a:defRPr/>
            </a:pPr>
            <a:r>
              <a:rPr lang="en-US" sz="1400" i="1" dirty="0"/>
              <a:t>		H  Homo-Pan split  6-7 MYA</a:t>
            </a:r>
          </a:p>
        </p:txBody>
      </p:sp>
      <p:sp>
        <p:nvSpPr>
          <p:cNvPr id="5" name="TextBox 4"/>
          <p:cNvSpPr txBox="1"/>
          <p:nvPr/>
        </p:nvSpPr>
        <p:spPr>
          <a:xfrm>
            <a:off x="5210503" y="3142259"/>
            <a:ext cx="3592286" cy="3539430"/>
          </a:xfrm>
          <a:prstGeom prst="rect">
            <a:avLst/>
          </a:prstGeom>
          <a:noFill/>
        </p:spPr>
        <p:txBody>
          <a:bodyPr wrap="square" rtlCol="0">
            <a:spAutoFit/>
          </a:bodyPr>
          <a:lstStyle/>
          <a:p>
            <a:r>
              <a:rPr lang="en-US" sz="1600" b="1" dirty="0" smtClean="0"/>
              <a:t>5 Different Sets Of Species (BEAST)</a:t>
            </a:r>
            <a:r>
              <a:rPr lang="en-US" sz="1600" dirty="0" smtClean="0"/>
              <a:t>:</a:t>
            </a:r>
          </a:p>
          <a:p>
            <a:r>
              <a:rPr lang="en-US" sz="1600" dirty="0" smtClean="0"/>
              <a:t> </a:t>
            </a:r>
            <a:r>
              <a:rPr lang="en-US" sz="1600" dirty="0"/>
              <a:t>1) </a:t>
            </a:r>
            <a:r>
              <a:rPr lang="en-US" sz="1600" dirty="0" smtClean="0"/>
              <a:t>Genus</a:t>
            </a:r>
            <a:r>
              <a:rPr lang="en-US" sz="1600" dirty="0"/>
              <a:t>-level data set including 61 Primate genera, two </a:t>
            </a:r>
            <a:r>
              <a:rPr lang="en-US" sz="1600" dirty="0" err="1"/>
              <a:t>Dermoptera</a:t>
            </a:r>
            <a:r>
              <a:rPr lang="en-US" sz="1600" dirty="0"/>
              <a:t> genera and one </a:t>
            </a:r>
            <a:r>
              <a:rPr lang="en-US" sz="1600" dirty="0" err="1"/>
              <a:t>Scandentia</a:t>
            </a:r>
            <a:r>
              <a:rPr lang="en-US" sz="1600" dirty="0"/>
              <a:t> genus rooted by </a:t>
            </a:r>
            <a:r>
              <a:rPr lang="en-US" sz="1600" dirty="0" err="1"/>
              <a:t>Lagomorpha</a:t>
            </a:r>
            <a:r>
              <a:rPr lang="en-US" sz="1600" dirty="0"/>
              <a:t>, </a:t>
            </a:r>
            <a:endParaRPr lang="en-US" sz="1600" dirty="0" smtClean="0"/>
          </a:p>
          <a:p>
            <a:r>
              <a:rPr lang="en-US" sz="1600" dirty="0" smtClean="0"/>
              <a:t>2) </a:t>
            </a:r>
            <a:r>
              <a:rPr lang="en-US" sz="1600" dirty="0" err="1" smtClean="0"/>
              <a:t>Catarrhini</a:t>
            </a:r>
            <a:r>
              <a:rPr lang="en-US" sz="1600" dirty="0" smtClean="0"/>
              <a:t> species with </a:t>
            </a:r>
            <a:r>
              <a:rPr lang="en-US" sz="1600" dirty="0" err="1" smtClean="0"/>
              <a:t>outgroups</a:t>
            </a:r>
            <a:r>
              <a:rPr lang="en-US" sz="1600" dirty="0" smtClean="0"/>
              <a:t>, 3) </a:t>
            </a:r>
            <a:r>
              <a:rPr lang="en-US" sz="1600" dirty="0" err="1" smtClean="0"/>
              <a:t>Platyrrhini</a:t>
            </a:r>
            <a:r>
              <a:rPr lang="en-US" sz="1600" dirty="0" smtClean="0"/>
              <a:t> </a:t>
            </a:r>
            <a:r>
              <a:rPr lang="en-US" sz="1600" dirty="0"/>
              <a:t>species with </a:t>
            </a:r>
            <a:r>
              <a:rPr lang="en-US" sz="1600" dirty="0" err="1"/>
              <a:t>outgroups</a:t>
            </a:r>
            <a:r>
              <a:rPr lang="en-US" sz="1600" dirty="0"/>
              <a:t>, </a:t>
            </a:r>
            <a:endParaRPr lang="en-US" sz="1600" dirty="0" smtClean="0"/>
          </a:p>
          <a:p>
            <a:r>
              <a:rPr lang="en-US" sz="1600" dirty="0" smtClean="0"/>
              <a:t>4</a:t>
            </a:r>
            <a:r>
              <a:rPr lang="en-US" sz="1600" dirty="0"/>
              <a:t>) </a:t>
            </a:r>
            <a:r>
              <a:rPr lang="en-US" sz="1600" dirty="0" err="1"/>
              <a:t>Strepsirrhini</a:t>
            </a:r>
            <a:r>
              <a:rPr lang="en-US" sz="1600" dirty="0"/>
              <a:t> species with </a:t>
            </a:r>
            <a:r>
              <a:rPr lang="en-US" sz="1600" dirty="0" err="1"/>
              <a:t>outgroups</a:t>
            </a:r>
            <a:r>
              <a:rPr lang="en-US" sz="1600" dirty="0"/>
              <a:t> </a:t>
            </a:r>
            <a:r>
              <a:rPr lang="en-US" sz="1600" dirty="0" smtClean="0"/>
              <a:t>and</a:t>
            </a:r>
          </a:p>
          <a:p>
            <a:r>
              <a:rPr lang="en-US" sz="1600" dirty="0" smtClean="0"/>
              <a:t> 5) Genus</a:t>
            </a:r>
            <a:r>
              <a:rPr lang="en-US" sz="1600" dirty="0"/>
              <a:t>-level analysis with a partitioned data set allowing for rate heterogeneity and different substitution models for autosome, X-chromosome, and Y-chromosome sequences.</a:t>
            </a:r>
          </a:p>
        </p:txBody>
      </p:sp>
    </p:spTree>
    <p:extLst>
      <p:ext uri="{BB962C8B-B14F-4D97-AF65-F5344CB8AC3E}">
        <p14:creationId xmlns:p14="http://schemas.microsoft.com/office/powerpoint/2010/main" val="19772649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466</TotalTime>
  <Words>4061</Words>
  <Application>Microsoft Macintosh PowerPoint</Application>
  <PresentationFormat>On-screen Show (4:3)</PresentationFormat>
  <Paragraphs>219</Paragraphs>
  <Slides>26</Slides>
  <Notes>19</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Molecular clocks, Gene Trees and Species Trees</vt:lpstr>
      <vt:lpstr>Estimation of TMRCA</vt:lpstr>
      <vt:lpstr>Definitions</vt:lpstr>
      <vt:lpstr>Advances in Molecular Dating Methods</vt:lpstr>
      <vt:lpstr>Strict Molecular Clock</vt:lpstr>
      <vt:lpstr>Relaxed Molecular Clock and Bayesian Methods</vt:lpstr>
      <vt:lpstr>Time-Tree: Dating Nodes Within Molecular Genomic Phylogeny</vt:lpstr>
      <vt:lpstr>PowerPoint Presentation</vt:lpstr>
      <vt:lpstr>PowerPoint Presentation</vt:lpstr>
      <vt:lpstr>PowerPoint Presentation</vt:lpstr>
      <vt:lpstr>Saturation of Sites Or Incomplete Fossil Record?</vt:lpstr>
      <vt:lpstr>Time-Trees with Pathogen Genomes</vt:lpstr>
      <vt:lpstr>Pathogen Genome Evolutionary Rates</vt:lpstr>
      <vt:lpstr>Relationship between nucleotide substitution rates and transmission events</vt:lpstr>
      <vt:lpstr>Divergence estimates across FIV genome reveal unequal rates, selection, and recombination</vt:lpstr>
      <vt:lpstr>Incomplete Lineage Sorting (ILS)</vt:lpstr>
      <vt:lpstr>Gene Tree and Species Tree Discordance</vt:lpstr>
      <vt:lpstr>Discordance in Gene Trees: rate of substitution heterogeneity</vt:lpstr>
      <vt:lpstr>PowerPoint Presentation</vt:lpstr>
      <vt:lpstr>PowerPoint Presentation</vt:lpstr>
      <vt:lpstr>Considerations in Bacteria Gene Trees and Species Trees</vt:lpstr>
      <vt:lpstr>Plasticity zone in Chlamydia psittaci linked with host-pathogen interactions</vt:lpstr>
      <vt:lpstr>Bacteria Phylogenomics-Recombination</vt:lpstr>
      <vt:lpstr>Gene Gain and Loss with Pathogen Evolution </vt:lpstr>
      <vt:lpstr>Lentivirus Phylogeny and Genome Architecture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 Trees, Species Trees and Molecular clocks</dc:title>
  <dc:creator>Editor Review</dc:creator>
  <cp:lastModifiedBy>Editor Review</cp:lastModifiedBy>
  <cp:revision>95</cp:revision>
  <dcterms:created xsi:type="dcterms:W3CDTF">2017-05-28T14:59:17Z</dcterms:created>
  <dcterms:modified xsi:type="dcterms:W3CDTF">2017-06-08T14:57:29Z</dcterms:modified>
</cp:coreProperties>
</file>